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36"/>
  </p:notesMasterIdLst>
  <p:handoutMasterIdLst>
    <p:handoutMasterId r:id="rId37"/>
  </p:handoutMasterIdLst>
  <p:sldIdLst>
    <p:sldId id="1202" r:id="rId2"/>
    <p:sldId id="1215" r:id="rId3"/>
    <p:sldId id="1216" r:id="rId4"/>
    <p:sldId id="1064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194" r:id="rId14"/>
    <p:sldId id="1195" r:id="rId15"/>
    <p:sldId id="1196" r:id="rId16"/>
    <p:sldId id="1197" r:id="rId17"/>
    <p:sldId id="1199" r:id="rId18"/>
    <p:sldId id="1200" r:id="rId19"/>
    <p:sldId id="1198" r:id="rId20"/>
    <p:sldId id="1201" r:id="rId21"/>
    <p:sldId id="1183" r:id="rId22"/>
    <p:sldId id="1204" r:id="rId23"/>
    <p:sldId id="1203" r:id="rId24"/>
    <p:sldId id="1214" r:id="rId25"/>
    <p:sldId id="1205" r:id="rId26"/>
    <p:sldId id="1206" r:id="rId27"/>
    <p:sldId id="1207" r:id="rId28"/>
    <p:sldId id="1208" r:id="rId29"/>
    <p:sldId id="1113" r:id="rId30"/>
    <p:sldId id="1209" r:id="rId31"/>
    <p:sldId id="1211" r:id="rId32"/>
    <p:sldId id="1212" r:id="rId33"/>
    <p:sldId id="1210" r:id="rId34"/>
    <p:sldId id="1068" r:id="rId35"/>
  </p:sldIdLst>
  <p:sldSz cx="9144000" cy="6858000" type="screen4x3"/>
  <p:notesSz cx="6788150" cy="9923463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맑은 고딕" panose="020B0503020000020004" pitchFamily="50" charset="-127"/>
      <p:regular r:id="rId42"/>
      <p:bold r:id="rId43"/>
    </p:embeddedFont>
    <p:embeddedFont>
      <p:font typeface="나눔고딕" panose="020D0604000000000000" pitchFamily="50" charset="-127"/>
      <p:regular r:id="rId44"/>
    </p:embeddedFont>
    <p:embeddedFont>
      <p:font typeface="Arial Unicode MS" panose="020B0604020202020204" pitchFamily="50" charset="-127"/>
      <p:regular r:id="rId45"/>
    </p:embeddedFont>
    <p:embeddedFont>
      <p:font typeface="HY견고딕" panose="02030600000101010101" pitchFamily="18" charset="-127"/>
      <p:regular r:id="rId46"/>
    </p:embeddedFont>
    <p:embeddedFont>
      <p:font typeface="Cordia New" panose="020B0304020202020204" pitchFamily="34" charset="-34"/>
      <p:regular r:id="rId47"/>
      <p:bold r:id="rId48"/>
      <p:italic r:id="rId49"/>
      <p:boldItalic r:id="rId50"/>
    </p:embeddedFont>
    <p:embeddedFont>
      <p:font typeface="나눔고딕 ExtraBold" panose="020B0600000101010101" charset="-127"/>
      <p:bold r:id="rId5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pos="5511" userDrawn="1">
          <p15:clr>
            <a:srgbClr val="A4A3A4"/>
          </p15:clr>
        </p15:guide>
        <p15:guide id="7" pos="521" userDrawn="1">
          <p15:clr>
            <a:srgbClr val="A4A3A4"/>
          </p15:clr>
        </p15:guide>
        <p15:guide id="8" orient="horz" pos="2251">
          <p15:clr>
            <a:srgbClr val="A4A3A4"/>
          </p15:clr>
        </p15:guide>
        <p15:guide id="9" orient="horz" pos="1026">
          <p15:clr>
            <a:srgbClr val="A4A3A4"/>
          </p15:clr>
        </p15:guide>
        <p15:guide id="10" orient="horz" pos="1253">
          <p15:clr>
            <a:srgbClr val="A4A3A4"/>
          </p15:clr>
        </p15:guide>
        <p15:guide id="11" orient="horz" pos="709" userDrawn="1">
          <p15:clr>
            <a:srgbClr val="A4A3A4"/>
          </p15:clr>
        </p15:guide>
        <p15:guide id="12" orient="horz" pos="1570">
          <p15:clr>
            <a:srgbClr val="A4A3A4"/>
          </p15:clr>
        </p15:guide>
        <p15:guide id="13" orient="horz" pos="2614" userDrawn="1">
          <p15:clr>
            <a:srgbClr val="A4A3A4"/>
          </p15:clr>
        </p15:guide>
        <p15:guide id="14" orient="horz" pos="1208">
          <p15:clr>
            <a:srgbClr val="A4A3A4"/>
          </p15:clr>
        </p15:guide>
        <p15:guide id="15" pos="249" userDrawn="1">
          <p15:clr>
            <a:srgbClr val="A4A3A4"/>
          </p15:clr>
        </p15:guide>
        <p15:guide id="16" orient="horz" pos="3294" userDrawn="1">
          <p15:clr>
            <a:srgbClr val="A4A3A4"/>
          </p15:clr>
        </p15:guide>
        <p15:guide id="17" pos="657" userDrawn="1">
          <p15:clr>
            <a:srgbClr val="A4A3A4"/>
          </p15:clr>
        </p15:guide>
        <p15:guide id="18" pos="839" userDrawn="1">
          <p15:clr>
            <a:srgbClr val="A4A3A4"/>
          </p15:clr>
        </p15:guide>
        <p15:guide id="19" pos="2200" userDrawn="1">
          <p15:clr>
            <a:srgbClr val="A4A3A4"/>
          </p15:clr>
        </p15:guide>
        <p15:guide id="20" pos="3334" userDrawn="1">
          <p15:clr>
            <a:srgbClr val="A4A3A4"/>
          </p15:clr>
        </p15:guide>
        <p15:guide id="21" pos="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4" pos="2135" userDrawn="1">
          <p15:clr>
            <a:srgbClr val="A4A3A4"/>
          </p15:clr>
        </p15:guide>
        <p15:guide id="5" orient="horz" pos="3127" userDrawn="1">
          <p15:clr>
            <a:srgbClr val="A4A3A4"/>
          </p15:clr>
        </p15:guide>
        <p15:guide id="7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2F2F2"/>
    <a:srgbClr val="D9D9D9"/>
    <a:srgbClr val="2C1DB1"/>
    <a:srgbClr val="7030A0"/>
    <a:srgbClr val="C0504D"/>
    <a:srgbClr val="F79646"/>
    <a:srgbClr val="4BACC6"/>
    <a:srgbClr val="8064A2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8" autoAdjust="0"/>
    <p:restoredTop sz="99265" autoAdjust="0"/>
  </p:normalViewPr>
  <p:slideViewPr>
    <p:cSldViewPr>
      <p:cViewPr>
        <p:scale>
          <a:sx n="75" d="100"/>
          <a:sy n="75" d="100"/>
        </p:scale>
        <p:origin x="-1517" y="-259"/>
      </p:cViewPr>
      <p:guideLst>
        <p:guide orient="horz" pos="2115"/>
        <p:guide orient="horz" pos="799"/>
        <p:guide orient="horz" pos="436"/>
        <p:guide orient="horz" pos="1344"/>
        <p:guide orient="horz" pos="2251"/>
        <p:guide orient="horz" pos="1026"/>
        <p:guide orient="horz" pos="1253"/>
        <p:guide orient="horz" pos="709"/>
        <p:guide orient="horz" pos="1570"/>
        <p:guide orient="horz" pos="2614"/>
        <p:guide orient="horz" pos="1208"/>
        <p:guide orient="horz" pos="3294"/>
        <p:guide pos="2880"/>
        <p:guide pos="5511"/>
        <p:guide pos="521"/>
        <p:guide pos="249"/>
        <p:guide pos="657"/>
        <p:guide pos="839"/>
        <p:guide pos="2200"/>
        <p:guide pos="3334"/>
        <p:guide pos="1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128"/>
    </p:cViewPr>
  </p:sorterViewPr>
  <p:notesViewPr>
    <p:cSldViewPr>
      <p:cViewPr varScale="1">
        <p:scale>
          <a:sx n="80" d="100"/>
          <a:sy n="80" d="100"/>
        </p:scale>
        <p:origin x="-1764" y="-96"/>
      </p:cViewPr>
      <p:guideLst>
        <p:guide orient="horz" pos="3126"/>
        <p:guide orient="horz" pos="3127"/>
        <p:guide pos="2139"/>
        <p:guide pos="213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048" y="3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/>
          <a:lstStyle>
            <a:lvl1pPr algn="r">
              <a:defRPr sz="1200"/>
            </a:lvl1pPr>
          </a:lstStyle>
          <a:p>
            <a:fld id="{91306DF4-225A-4049-8843-5E28B421AC92}" type="datetimeFigureOut">
              <a:rPr lang="ko-KR" altLang="en-US" smtClean="0"/>
              <a:pPr/>
              <a:t>2019-11-29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5568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048" y="9425568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 anchor="b"/>
          <a:lstStyle>
            <a:lvl1pPr algn="r">
              <a:defRPr sz="1200"/>
            </a:lvl1pPr>
          </a:lstStyle>
          <a:p>
            <a:fld id="{16DC0375-2D9A-4812-9E06-FF889D4DAA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641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048" y="3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/>
          <a:lstStyle>
            <a:lvl1pPr algn="r">
              <a:defRPr sz="1200"/>
            </a:lvl1pPr>
          </a:lstStyle>
          <a:p>
            <a:fld id="{43D2A9A9-EE37-4F83-91AC-C420D6AB3FDE}" type="datetimeFigureOut">
              <a:rPr lang="ko-KR" altLang="en-US" smtClean="0"/>
              <a:pPr/>
              <a:t>2019-11-29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7" tIns="45679" rIns="91357" bIns="45679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15" y="4713646"/>
            <a:ext cx="5430520" cy="4465558"/>
          </a:xfrm>
          <a:prstGeom prst="rect">
            <a:avLst/>
          </a:prstGeom>
        </p:spPr>
        <p:txBody>
          <a:bodyPr vert="horz" lIns="91357" tIns="45679" rIns="91357" bIns="45679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5568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048" y="9425568"/>
            <a:ext cx="2941532" cy="496173"/>
          </a:xfrm>
          <a:prstGeom prst="rect">
            <a:avLst/>
          </a:prstGeom>
        </p:spPr>
        <p:txBody>
          <a:bodyPr vert="horz" lIns="91357" tIns="45679" rIns="91357" bIns="45679" rtlCol="0" anchor="b"/>
          <a:lstStyle>
            <a:lvl1pPr algn="r">
              <a:defRPr sz="1200"/>
            </a:lvl1pPr>
          </a:lstStyle>
          <a:p>
            <a:fld id="{DA177117-7EFB-463C-B273-B3BFC4627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65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0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0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2200" b="1"/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6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930052"/>
            <a:ext cx="9144000" cy="2498948"/>
          </a:xfrm>
          <a:solidFill>
            <a:schemeClr val="tx2"/>
          </a:solidFill>
        </p:spPr>
        <p:txBody>
          <a:bodyPr lIns="144000" rIns="144000"/>
          <a:lstStyle>
            <a:lvl1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07704" y="5179640"/>
            <a:ext cx="5359557" cy="697632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" y="260648"/>
            <a:ext cx="21097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텍스트 개체 틀 21"/>
          <p:cNvSpPr>
            <a:spLocks noGrp="1"/>
          </p:cNvSpPr>
          <p:nvPr>
            <p:ph type="body" sz="quarter" idx="10"/>
          </p:nvPr>
        </p:nvSpPr>
        <p:spPr>
          <a:xfrm>
            <a:off x="755577" y="3645024"/>
            <a:ext cx="7632774" cy="1296144"/>
          </a:xfrm>
        </p:spPr>
        <p:txBody>
          <a:bodyPr anchor="ctr"/>
          <a:lstStyle>
            <a:lvl1pPr marL="0" indent="0" algn="ctr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8211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1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1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4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9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1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0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1" r:id="rId12"/>
    <p:sldLayoutId id="2147483708" r:id="rId1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7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7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>Construction </a:t>
            </a:r>
            <a:r>
              <a:rPr lang="en-US" altLang="ko-KR" sz="3200" dirty="0"/>
              <a:t>status and future plan for RAON and</a:t>
            </a:r>
            <a:br>
              <a:rPr lang="en-US" altLang="ko-KR" sz="3200" dirty="0"/>
            </a:br>
            <a:r>
              <a:rPr lang="en-US" altLang="ko-KR" sz="3200" dirty="0"/>
              <a:t>its nuclear data production system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71600" y="5013176"/>
            <a:ext cx="7200800" cy="1008112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solidFill>
                  <a:schemeClr val="tx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2019 Symposium on Nuclear Data</a:t>
            </a:r>
            <a:endParaRPr lang="ko-KR" altLang="en-US" sz="2000" dirty="0">
              <a:solidFill>
                <a:schemeClr val="tx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467544" y="3573016"/>
            <a:ext cx="8208912" cy="1008112"/>
          </a:xfrm>
          <a:noFill/>
          <a:ln w="19050">
            <a:noFill/>
          </a:ln>
          <a:effectLst/>
        </p:spPr>
        <p:txBody>
          <a:bodyPr>
            <a:normAutofit/>
          </a:bodyPr>
          <a:lstStyle/>
          <a:p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Moses Chung (UNIST)</a:t>
            </a:r>
          </a:p>
          <a:p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Seung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-Woo Hong (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Sungkyunkwan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University)</a:t>
            </a:r>
          </a:p>
        </p:txBody>
      </p:sp>
    </p:spTree>
    <p:extLst>
      <p:ext uri="{BB962C8B-B14F-4D97-AF65-F5344CB8AC3E}">
        <p14:creationId xmlns:p14="http://schemas.microsoft.com/office/powerpoint/2010/main" val="4384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215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Building Layout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201935"/>
            <a:ext cx="18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120" y="787008"/>
            <a:ext cx="165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  <a:latin typeface="Calibri" panose="020F0502020204030204" pitchFamily="34" charset="0"/>
              </a:rPr>
              <a:t>Building Layout</a:t>
            </a:r>
            <a:endParaRPr lang="ko-KR" altLang="en-US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5312" y="870687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5" y="1205372"/>
            <a:ext cx="8913101" cy="5175956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4911089" y="1860993"/>
            <a:ext cx="90144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  <a:latin typeface="Calibri" panose="020F0502020204030204" pitchFamily="34" charset="0"/>
              </a:rPr>
              <a:t>Assembly Bd.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911089" y="2114040"/>
            <a:ext cx="7849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  <a:latin typeface="Calibri" panose="020F0502020204030204" pitchFamily="34" charset="0"/>
              </a:rPr>
              <a:t>SRF</a:t>
            </a:r>
            <a:r>
              <a:rPr lang="ko-KR" altLang="en-US" sz="9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900" dirty="0">
                <a:solidFill>
                  <a:prstClr val="white"/>
                </a:solidFill>
                <a:latin typeface="Calibri" panose="020F0502020204030204" pitchFamily="34" charset="0"/>
              </a:rPr>
              <a:t>Test Bd.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697093" y="2326829"/>
            <a:ext cx="125561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High Energy B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697094" y="2660391"/>
            <a:ext cx="1255609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IF</a:t>
            </a:r>
            <a:r>
              <a:rPr lang="ko-KR" altLang="en-US" sz="90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Separator / High Energy A</a:t>
            </a:r>
            <a:endParaRPr lang="en-US" altLang="ko-KR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자유형 34"/>
          <p:cNvSpPr/>
          <p:nvPr/>
        </p:nvSpPr>
        <p:spPr>
          <a:xfrm>
            <a:off x="4113892" y="1953010"/>
            <a:ext cx="797197" cy="1058195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991683" y="3454037"/>
            <a:ext cx="73745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  <a:latin typeface="Calibri" panose="020F0502020204030204" pitchFamily="34" charset="0"/>
              </a:rPr>
              <a:t>HQ Office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495405" y="4972318"/>
            <a:ext cx="88841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Guest House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614410" y="4448666"/>
            <a:ext cx="760265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Info. Center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324898" y="3149231"/>
            <a:ext cx="948996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Cryogenics Bd.</a:t>
            </a:r>
            <a:endParaRPr lang="en-US" altLang="ko-KR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4579946" y="2206057"/>
            <a:ext cx="331144" cy="75338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자유형 40"/>
          <p:cNvSpPr/>
          <p:nvPr/>
        </p:nvSpPr>
        <p:spPr>
          <a:xfrm flipV="1">
            <a:off x="1409553" y="3942876"/>
            <a:ext cx="85852" cy="11085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자유형 41"/>
          <p:cNvSpPr/>
          <p:nvPr/>
        </p:nvSpPr>
        <p:spPr>
          <a:xfrm flipV="1">
            <a:off x="2349189" y="4207121"/>
            <a:ext cx="265295" cy="333561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자유형 42"/>
          <p:cNvSpPr/>
          <p:nvPr/>
        </p:nvSpPr>
        <p:spPr>
          <a:xfrm>
            <a:off x="2690908" y="3546054"/>
            <a:ext cx="300774" cy="15527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5591773" y="2418846"/>
            <a:ext cx="1105321" cy="747638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자유형 44"/>
          <p:cNvSpPr/>
          <p:nvPr/>
        </p:nvSpPr>
        <p:spPr>
          <a:xfrm>
            <a:off x="6120683" y="2830047"/>
            <a:ext cx="576411" cy="5679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878846" y="3701333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ISOL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47" name="직선 연결선 46"/>
          <p:cNvCxnSpPr>
            <a:stCxn id="46" idx="3"/>
          </p:cNvCxnSpPr>
          <p:nvPr/>
        </p:nvCxnSpPr>
        <p:spPr>
          <a:xfrm>
            <a:off x="5542666" y="3793350"/>
            <a:ext cx="7696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자유형 47"/>
          <p:cNvSpPr/>
          <p:nvPr/>
        </p:nvSpPr>
        <p:spPr>
          <a:xfrm>
            <a:off x="6940120" y="3310261"/>
            <a:ext cx="382076" cy="684376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878846" y="4075152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SCL</a:t>
            </a:r>
            <a:r>
              <a:rPr lang="ko-KR" altLang="en-US" sz="90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50" name="직선 연결선 49"/>
          <p:cNvCxnSpPr>
            <a:stCxn id="49" idx="3"/>
          </p:cNvCxnSpPr>
          <p:nvPr/>
        </p:nvCxnSpPr>
        <p:spPr>
          <a:xfrm>
            <a:off x="5542666" y="4167169"/>
            <a:ext cx="106093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7322196" y="5540234"/>
            <a:ext cx="760819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Utility Bd.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322196" y="5873795"/>
            <a:ext cx="853921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Electricity Bd.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15710" y="5540234"/>
            <a:ext cx="894147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Control Center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자유형 53"/>
          <p:cNvSpPr/>
          <p:nvPr/>
        </p:nvSpPr>
        <p:spPr>
          <a:xfrm flipH="1" flipV="1">
            <a:off x="4809857" y="4878862"/>
            <a:ext cx="551955" cy="74045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자유형 54"/>
          <p:cNvSpPr/>
          <p:nvPr/>
        </p:nvSpPr>
        <p:spPr>
          <a:xfrm flipV="1">
            <a:off x="6646478" y="4993883"/>
            <a:ext cx="675718" cy="62543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자유형 55"/>
          <p:cNvSpPr/>
          <p:nvPr/>
        </p:nvSpPr>
        <p:spPr>
          <a:xfrm flipV="1">
            <a:off x="6215733" y="5098837"/>
            <a:ext cx="1106463" cy="85834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자유형 56"/>
          <p:cNvSpPr/>
          <p:nvPr/>
        </p:nvSpPr>
        <p:spPr>
          <a:xfrm flipV="1">
            <a:off x="7155507" y="4540987"/>
            <a:ext cx="357143" cy="547063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7478206" y="4993883"/>
            <a:ext cx="951354" cy="25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Low Energy A,B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64137" y="3232622"/>
            <a:ext cx="9110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Waste Strorage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자유형 59"/>
          <p:cNvSpPr/>
          <p:nvPr/>
        </p:nvSpPr>
        <p:spPr>
          <a:xfrm flipH="1">
            <a:off x="1175379" y="3317298"/>
            <a:ext cx="343965" cy="20128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이등변 삼각형 60"/>
          <p:cNvSpPr/>
          <p:nvPr/>
        </p:nvSpPr>
        <p:spPr>
          <a:xfrm>
            <a:off x="4232596" y="3630673"/>
            <a:ext cx="253627" cy="20557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  <a:latin typeface="Calibri" panose="020F0502020204030204" pitchFamily="34" charset="0"/>
              </a:rPr>
              <a:t>Reservation</a:t>
            </a:r>
            <a:endParaRPr lang="ko-KR" altLang="en-US" sz="9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01182" y="1241063"/>
            <a:ext cx="563129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2014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~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2021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(8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years)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Cost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dirty="0" smtClean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996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billion won (incl. 357 billion won for land)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Building Area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 err="1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Bds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spc="1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Total Bd. Area</a:t>
            </a:r>
            <a:r>
              <a:rPr lang="ko-KR" altLang="en-US" sz="1200" spc="1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116,252㎡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Constructor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: POSCO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Consortium(11</a:t>
            </a:r>
            <a:r>
              <a:rPr lang="ko-KR" altLang="en-US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latin typeface="Calibri" panose="020F0502020204030204" pitchFamily="34" charset="0"/>
                <a:ea typeface="HY견고딕" panose="02030600000101010101" pitchFamily="18" charset="-127"/>
                <a:cs typeface="Arial" panose="020B0604020202020204" pitchFamily="34" charset="0"/>
              </a:rPr>
              <a:t>companies)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4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_x446358640" descr="EMB00006f803f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87" y="3827815"/>
            <a:ext cx="1967145" cy="11735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_x446356880" descr="EMB00006f803f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34" y="5086610"/>
            <a:ext cx="1973879" cy="11029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_x446362160" descr="EMB00006f803f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096954"/>
            <a:ext cx="1837000" cy="1092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583" y="5097367"/>
            <a:ext cx="1908726" cy="110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54" y="3196569"/>
            <a:ext cx="2336679" cy="1662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_x337343504" descr="EMB0000499008ef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6623585" y="2658241"/>
            <a:ext cx="1950646" cy="109661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_x449697312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251" y="1390047"/>
            <a:ext cx="1949538" cy="1096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288380" y="4823220"/>
            <a:ext cx="607859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latin typeface="Calibri" panose="020F0502020204030204" pitchFamily="34" charset="0"/>
              </a:rPr>
              <a:t>&lt;`19.10&gt;</a:t>
            </a:r>
            <a:endParaRPr lang="ko-KR" altLang="en-US" sz="923" b="1" dirty="0">
              <a:latin typeface="Calibri" panose="020F0502020204030204" pitchFamily="34" charset="0"/>
            </a:endParaRPr>
          </a:p>
        </p:txBody>
      </p:sp>
      <p:pic>
        <p:nvPicPr>
          <p:cNvPr id="29" name="_x363462296" descr="EMB00018868272d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8" y="1370663"/>
            <a:ext cx="2326154" cy="1661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807064" y="3007748"/>
            <a:ext cx="607859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latin typeface="Calibri" panose="020F0502020204030204" pitchFamily="34" charset="0"/>
              </a:rPr>
              <a:t>&lt;`17.01&gt;</a:t>
            </a:r>
            <a:endParaRPr lang="ko-KR" altLang="en-US" sz="923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01110" y="3001956"/>
            <a:ext cx="607859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latin typeface="Calibri" panose="020F0502020204030204" pitchFamily="34" charset="0"/>
              </a:rPr>
              <a:t>&lt;`17.12&gt;</a:t>
            </a:r>
            <a:endParaRPr lang="ko-KR" altLang="en-US" sz="923" b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95440" y="4827026"/>
            <a:ext cx="548548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latin typeface="Calibri" panose="020F0502020204030204" pitchFamily="34" charset="0"/>
              </a:rPr>
              <a:t>&lt;`18.6&gt;</a:t>
            </a:r>
            <a:endParaRPr lang="ko-KR" altLang="en-US" sz="923" b="1" dirty="0">
              <a:latin typeface="Calibri" panose="020F0502020204030204" pitchFamily="34" charset="0"/>
            </a:endParaRPr>
          </a:p>
        </p:txBody>
      </p:sp>
      <p:pic>
        <p:nvPicPr>
          <p:cNvPr id="33" name="_x363462296" descr="EMB000188682733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79" y="1370661"/>
            <a:ext cx="2326154" cy="16557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679" y="3202429"/>
            <a:ext cx="2336092" cy="16468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5" name="_x337342704" descr="EMB0000499008e9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502397" y="5092953"/>
            <a:ext cx="1950646" cy="1096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583865" y="1039786"/>
            <a:ext cx="109669" cy="2109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47411" y="2277677"/>
            <a:ext cx="962123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&lt;Assembly Bd.&gt;</a:t>
            </a:r>
            <a:endParaRPr lang="ko-KR" altLang="en-US" sz="923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52165" y="3559869"/>
            <a:ext cx="904415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>
                <a:solidFill>
                  <a:srgbClr val="FFFF00"/>
                </a:solidFill>
                <a:latin typeface="Calibri" panose="020F0502020204030204" pitchFamily="34" charset="0"/>
              </a:rPr>
              <a:t>&lt;SRF</a:t>
            </a:r>
            <a:r>
              <a:rPr lang="ko-KR" altLang="en-US" sz="923" b="1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923" b="1">
                <a:solidFill>
                  <a:srgbClr val="FFFF00"/>
                </a:solidFill>
                <a:latin typeface="Calibri" panose="020F0502020204030204" pitchFamily="34" charset="0"/>
              </a:rPr>
              <a:t>Test Bd.&gt;</a:t>
            </a:r>
            <a:endParaRPr lang="ko-KR" altLang="en-US" sz="923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47686" y="4785607"/>
            <a:ext cx="1388432" cy="23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&lt;High Energy </a:t>
            </a:r>
            <a:r>
              <a:rPr lang="en-US" altLang="ko-KR" sz="923" b="1" dirty="0" err="1">
                <a:solidFill>
                  <a:srgbClr val="FFFF00"/>
                </a:solidFill>
                <a:latin typeface="Calibri" panose="020F0502020204030204" pitchFamily="34" charset="0"/>
              </a:rPr>
              <a:t>Exps</a:t>
            </a:r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.&gt;</a:t>
            </a:r>
            <a:endParaRPr lang="ko-KR" altLang="en-US" sz="923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5438" y="6021289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&lt;ISOL&gt;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46424" y="6021289"/>
            <a:ext cx="530915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&lt;SCL3&gt;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61772" y="6001423"/>
            <a:ext cx="1354902" cy="23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&lt;Low Energy </a:t>
            </a:r>
            <a:r>
              <a:rPr lang="en-US" altLang="ko-KR" sz="923" b="1" dirty="0" err="1">
                <a:solidFill>
                  <a:srgbClr val="FFFF00"/>
                </a:solidFill>
                <a:latin typeface="Calibri" panose="020F0502020204030204" pitchFamily="34" charset="0"/>
              </a:rPr>
              <a:t>Exps</a:t>
            </a:r>
            <a:r>
              <a:rPr lang="en-US" altLang="ko-KR" sz="923" b="1" dirty="0">
                <a:solidFill>
                  <a:srgbClr val="FFFF00"/>
                </a:solidFill>
                <a:latin typeface="Calibri" panose="020F0502020204030204" pitchFamily="34" charset="0"/>
              </a:rPr>
              <a:t>.&gt;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2398" y="6024869"/>
            <a:ext cx="1354902" cy="23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23" b="1">
                <a:solidFill>
                  <a:srgbClr val="FFFF00"/>
                </a:solidFill>
                <a:latin typeface="Calibri" panose="020F0502020204030204" pitchFamily="34" charset="0"/>
              </a:rPr>
              <a:t>&lt;Control Center&gt;</a:t>
            </a:r>
            <a:endParaRPr lang="en-US" altLang="ko-KR" sz="923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4983" y="1032509"/>
            <a:ext cx="302820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2" b="1" dirty="0">
                <a:latin typeface="Calibri" panose="020F0502020204030204" pitchFamily="34" charset="0"/>
              </a:rPr>
              <a:t>View of Construction Place</a:t>
            </a:r>
            <a:r>
              <a:rPr lang="ko-KR" altLang="en-US" sz="1662" b="1" dirty="0">
                <a:latin typeface="Calibri" panose="020F0502020204030204" pitchFamily="34" charset="0"/>
              </a:rPr>
              <a:t> </a:t>
            </a:r>
            <a:r>
              <a:rPr lang="en-US" altLang="ko-KR" sz="923" b="1" dirty="0">
                <a:latin typeface="Calibri" panose="020F0502020204030204" pitchFamily="34" charset="0"/>
              </a:rPr>
              <a:t>(`19.10)</a:t>
            </a:r>
            <a:endParaRPr lang="ko-KR" altLang="en-US" sz="1662" b="1" dirty="0">
              <a:latin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1694" y="304282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3" name="자유형 22"/>
          <p:cNvSpPr/>
          <p:nvPr/>
        </p:nvSpPr>
        <p:spPr>
          <a:xfrm>
            <a:off x="5015383" y="1900215"/>
            <a:ext cx="1611734" cy="1836048"/>
          </a:xfrm>
          <a:custGeom>
            <a:avLst/>
            <a:gdLst>
              <a:gd name="connsiteX0" fmla="*/ 0 w 1320800"/>
              <a:gd name="connsiteY0" fmla="*/ 1193800 h 1193800"/>
              <a:gd name="connsiteX1" fmla="*/ 1320800 w 1320800"/>
              <a:gd name="connsiteY1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0800" h="1193800">
                <a:moveTo>
                  <a:pt x="0" y="1193800"/>
                </a:moveTo>
                <a:lnTo>
                  <a:pt x="13208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4" name="자유형 23"/>
          <p:cNvSpPr/>
          <p:nvPr/>
        </p:nvSpPr>
        <p:spPr>
          <a:xfrm>
            <a:off x="5188116" y="3183878"/>
            <a:ext cx="1431418" cy="619070"/>
          </a:xfrm>
          <a:custGeom>
            <a:avLst/>
            <a:gdLst>
              <a:gd name="connsiteX0" fmla="*/ 0 w 1625600"/>
              <a:gd name="connsiteY0" fmla="*/ 584200 h 584200"/>
              <a:gd name="connsiteX1" fmla="*/ 1625600 w 1625600"/>
              <a:gd name="connsiteY1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584200">
                <a:moveTo>
                  <a:pt x="0" y="584200"/>
                </a:moveTo>
                <a:lnTo>
                  <a:pt x="16256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5159314" y="3950760"/>
            <a:ext cx="1443934" cy="466463"/>
          </a:xfrm>
          <a:custGeom>
            <a:avLst/>
            <a:gdLst>
              <a:gd name="connsiteX0" fmla="*/ 0 w 1625600"/>
              <a:gd name="connsiteY0" fmla="*/ 0 h 423334"/>
              <a:gd name="connsiteX1" fmla="*/ 1625600 w 1625600"/>
              <a:gd name="connsiteY1" fmla="*/ 423334 h 42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423334">
                <a:moveTo>
                  <a:pt x="0" y="0"/>
                </a:moveTo>
                <a:lnTo>
                  <a:pt x="1625600" y="42333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4920517" y="4131550"/>
            <a:ext cx="1686569" cy="962459"/>
          </a:xfrm>
          <a:custGeom>
            <a:avLst/>
            <a:gdLst>
              <a:gd name="connsiteX0" fmla="*/ 0 w 1193800"/>
              <a:gd name="connsiteY0" fmla="*/ 0 h 1600200"/>
              <a:gd name="connsiteX1" fmla="*/ 1193800 w 1193800"/>
              <a:gd name="connsiteY1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800" h="1600200">
                <a:moveTo>
                  <a:pt x="0" y="0"/>
                </a:moveTo>
                <a:lnTo>
                  <a:pt x="1193800" y="16002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7" name="자유형 26"/>
          <p:cNvSpPr/>
          <p:nvPr/>
        </p:nvSpPr>
        <p:spPr>
          <a:xfrm rot="593054">
            <a:off x="3572682" y="4291702"/>
            <a:ext cx="784672" cy="857480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8" name="자유형 27"/>
          <p:cNvSpPr/>
          <p:nvPr/>
        </p:nvSpPr>
        <p:spPr>
          <a:xfrm flipH="1">
            <a:off x="4653195" y="4190552"/>
            <a:ext cx="876548" cy="915368"/>
          </a:xfrm>
          <a:custGeom>
            <a:avLst/>
            <a:gdLst>
              <a:gd name="connsiteX0" fmla="*/ 2336800 w 2336800"/>
              <a:gd name="connsiteY0" fmla="*/ 0 h 1176866"/>
              <a:gd name="connsiteX1" fmla="*/ 0 w 2336800"/>
              <a:gd name="connsiteY1" fmla="*/ 1176866 h 11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6800" h="1176866">
                <a:moveTo>
                  <a:pt x="2336800" y="0"/>
                </a:moveTo>
                <a:lnTo>
                  <a:pt x="0" y="1176866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36" name="자유형 35"/>
          <p:cNvSpPr/>
          <p:nvPr/>
        </p:nvSpPr>
        <p:spPr>
          <a:xfrm rot="561448">
            <a:off x="2430241" y="3947081"/>
            <a:ext cx="1602433" cy="1267091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1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236924" y="188640"/>
            <a:ext cx="36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View of Construction Place</a:t>
            </a:r>
            <a:r>
              <a:rPr lang="ko-KR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496" y="201935"/>
            <a:ext cx="18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4205974" y="2425668"/>
            <a:ext cx="527709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SCL3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6684346" y="2438239"/>
            <a:ext cx="1352486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Low Energy A/B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1515119" y="2438239"/>
            <a:ext cx="567784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SCL2 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3826183" y="3979064"/>
            <a:ext cx="1449051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IF/ High Energy</a:t>
            </a:r>
            <a:r>
              <a:rPr kumimoji="1" lang="ko-KR" altLang="en-US" sz="1385" b="1">
                <a:solidFill>
                  <a:srgbClr val="44546A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A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6685555" y="3979064"/>
            <a:ext cx="1198918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High Energy B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1618769" y="3971477"/>
            <a:ext cx="511679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85" b="1">
                <a:solidFill>
                  <a:srgbClr val="44546A"/>
                </a:solidFill>
                <a:latin typeface="Calibri" panose="020F0502020204030204" pitchFamily="34" charset="0"/>
              </a:rPr>
              <a:t>ISOL</a:t>
            </a:r>
            <a:endParaRPr kumimoji="1" lang="ko-KR" altLang="en-US" sz="1385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3826228" y="6025600"/>
            <a:ext cx="1678601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46" b="1">
                <a:solidFill>
                  <a:srgbClr val="44546A"/>
                </a:solidFill>
                <a:latin typeface="Calibri" panose="020F0502020204030204" pitchFamily="34" charset="0"/>
              </a:rPr>
              <a:t>Accelerator Bd.</a:t>
            </a:r>
            <a:endParaRPr kumimoji="1" lang="ko-KR" altLang="en-US" sz="1846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1447919" y="5733764"/>
            <a:ext cx="50526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92" b="1">
                <a:solidFill>
                  <a:srgbClr val="44546A"/>
                </a:solidFill>
                <a:latin typeface="Calibri" panose="020F0502020204030204" pitchFamily="34" charset="0"/>
              </a:rPr>
              <a:t>SCL3</a:t>
            </a:r>
            <a:endParaRPr kumimoji="1" lang="ko-KR" altLang="en-US" sz="1292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533743" y="4332256"/>
            <a:ext cx="8109209" cy="168561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1662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4046906" y="5733764"/>
            <a:ext cx="128753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92" b="1">
                <a:solidFill>
                  <a:srgbClr val="44546A"/>
                </a:solidFill>
                <a:latin typeface="Calibri" panose="020F0502020204030204" pitchFamily="34" charset="0"/>
              </a:rPr>
              <a:t>Bending Section</a:t>
            </a:r>
            <a:endParaRPr kumimoji="1" lang="ko-KR" altLang="en-US" sz="1292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6765432" y="5733764"/>
            <a:ext cx="101611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292" b="1">
                <a:solidFill>
                  <a:srgbClr val="44546A"/>
                </a:solidFill>
                <a:latin typeface="Calibri" panose="020F0502020204030204" pitchFamily="34" charset="0"/>
              </a:rPr>
              <a:t>SCL3-gallery</a:t>
            </a:r>
            <a:endParaRPr kumimoji="1" lang="ko-KR" altLang="en-US" sz="1292" b="1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5" y="4436745"/>
            <a:ext cx="2593341" cy="1332849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1025" name="_x150574440" descr="EMB00006f803f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4" y="1192896"/>
            <a:ext cx="2634496" cy="12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1027" name="_x446362160" descr="EMB00006f803f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51" y="1192896"/>
            <a:ext cx="2625650" cy="12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1029" name="_x446356880" descr="EMB00006f803f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4" y="2699947"/>
            <a:ext cx="2618019" cy="13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1031" name="_x446358640" descr="EMB00006f803f3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67" y="2694868"/>
            <a:ext cx="2617035" cy="13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-1994842" y="254477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pic>
        <p:nvPicPr>
          <p:cNvPr id="1033" name="_x446358640" descr="EMB00006f803f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27" y="2694248"/>
            <a:ext cx="2533987" cy="13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5985" y="1192897"/>
            <a:ext cx="2544528" cy="1292286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54" y="4419620"/>
            <a:ext cx="2407682" cy="1349974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51" y="4436745"/>
            <a:ext cx="2625650" cy="1332849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351694" y="304282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49" name="Rectangle 1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Conventional Facilities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496" y="201935"/>
            <a:ext cx="18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_x337342544" descr="EMB0000499008e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7567"/>
          <a:stretch>
            <a:fillRect/>
          </a:stretch>
        </p:blipFill>
        <p:spPr bwMode="auto">
          <a:xfrm>
            <a:off x="3278943" y="3674803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3973780" y="3170083"/>
            <a:ext cx="137249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62" b="1">
                <a:solidFill>
                  <a:schemeClr val="tx2"/>
                </a:solidFill>
                <a:latin typeface="Calibri" panose="020F0502020204030204" pitchFamily="34" charset="0"/>
              </a:rPr>
              <a:t>Assembly Bd.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5" name="_x337341984" descr="EMB0000499008e6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247"/>
          <a:stretch>
            <a:fillRect/>
          </a:stretch>
        </p:blipFill>
        <p:spPr bwMode="auto">
          <a:xfrm>
            <a:off x="6011118" y="3674803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6645937" y="3170083"/>
            <a:ext cx="146905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62" b="1">
                <a:solidFill>
                  <a:schemeClr val="tx2"/>
                </a:solidFill>
                <a:latin typeface="Calibri" panose="020F0502020204030204" pitchFamily="34" charset="0"/>
              </a:rPr>
              <a:t>Control Center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7" name="_x337342704" descr="EMB0000499008e9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6011118" y="1360854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_x337339264" descr="EMB0000499008ec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8"/>
          <a:stretch>
            <a:fillRect/>
          </a:stretch>
        </p:blipFill>
        <p:spPr bwMode="auto">
          <a:xfrm>
            <a:off x="3278943" y="1377189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_x337343504" descr="EMB0000499008ef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533786" y="1377189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1330372" y="3170083"/>
            <a:ext cx="124271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62" b="1">
                <a:solidFill>
                  <a:schemeClr val="tx2"/>
                </a:solidFill>
                <a:latin typeface="Calibri" panose="020F0502020204030204" pitchFamily="34" charset="0"/>
              </a:rPr>
              <a:t>SRF Test Bd.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3973780" y="5480960"/>
            <a:ext cx="107112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62" b="1" dirty="0">
                <a:solidFill>
                  <a:schemeClr val="tx2"/>
                </a:solidFill>
                <a:latin typeface="Calibri" panose="020F0502020204030204" pitchFamily="34" charset="0"/>
              </a:rPr>
              <a:t>Utility Bd.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6699006" y="5480960"/>
            <a:ext cx="139814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62" b="1">
                <a:solidFill>
                  <a:schemeClr val="tx2"/>
                </a:solidFill>
                <a:latin typeface="Calibri" panose="020F0502020204030204" pitchFamily="34" charset="0"/>
              </a:rPr>
              <a:t>Electricity Bd.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DDE221-2A36-F247-93AE-5ACE3CB18E4E}"/>
              </a:ext>
            </a:extLst>
          </p:cNvPr>
          <p:cNvSpPr txBox="1"/>
          <p:nvPr/>
        </p:nvSpPr>
        <p:spPr>
          <a:xfrm>
            <a:off x="1252028" y="5480960"/>
            <a:ext cx="138211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62" b="1" dirty="0">
                <a:solidFill>
                  <a:schemeClr val="tx2"/>
                </a:solidFill>
                <a:latin typeface="Calibri" panose="020F0502020204030204" pitchFamily="34" charset="0"/>
              </a:rPr>
              <a:t>HQ Office Bd.</a:t>
            </a:r>
            <a:endParaRPr kumimoji="1" lang="ko-KR" altLang="en-US" sz="1662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049" name="_x454910680" descr="EMB00006f803f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6" y="3674803"/>
            <a:ext cx="2631877" cy="17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51694" y="304282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latin typeface="Calibri" panose="020F0502020204030204" pitchFamily="34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Conventional Facilities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496" y="201935"/>
            <a:ext cx="180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7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Accelerator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System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83" y="462940"/>
            <a:ext cx="711479" cy="19548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11" y="503254"/>
            <a:ext cx="627720" cy="11485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30" y="353815"/>
            <a:ext cx="356766" cy="327642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46" y="333915"/>
            <a:ext cx="321166" cy="34587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61" y="475845"/>
            <a:ext cx="576064" cy="16038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78" y="1795159"/>
            <a:ext cx="7572334" cy="4730185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340" y="739823"/>
            <a:ext cx="6173010" cy="102409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36924" y="188640"/>
            <a:ext cx="3830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Major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achievements in R&amp;D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0" name="슬라이드 번호 개체 틀 3"/>
          <p:cNvSpPr txBox="1">
            <a:spLocks/>
          </p:cNvSpPr>
          <p:nvPr/>
        </p:nvSpPr>
        <p:spPr>
          <a:xfrm>
            <a:off x="4545881" y="6507795"/>
            <a:ext cx="50482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sz="1000" dirty="0">
              <a:solidFill>
                <a:srgbClr val="C1D1D3">
                  <a:lumMod val="75000"/>
                </a:srgbClr>
              </a:solidFill>
              <a:latin typeface="Calibri" panose="020F0502020204030204" pitchFamily="34" charset="0"/>
              <a:ea typeface="굴림" panose="020B0600000101010101" pitchFamily="50" charset="-127"/>
              <a:cs typeface="Times New Roman" pitchFamily="18" charset="0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6" y="1499388"/>
            <a:ext cx="8288981" cy="4667045"/>
          </a:xfrm>
          <a:prstGeom prst="rect">
            <a:avLst/>
          </a:prstGeom>
        </p:spPr>
      </p:pic>
      <p:sp>
        <p:nvSpPr>
          <p:cNvPr id="45" name="자유형 44"/>
          <p:cNvSpPr/>
          <p:nvPr/>
        </p:nvSpPr>
        <p:spPr>
          <a:xfrm>
            <a:off x="5127743" y="4231982"/>
            <a:ext cx="354724" cy="1576552"/>
          </a:xfrm>
          <a:custGeom>
            <a:avLst/>
            <a:gdLst>
              <a:gd name="connsiteX0" fmla="*/ 0 w 354724"/>
              <a:gd name="connsiteY0" fmla="*/ 0 h 1324303"/>
              <a:gd name="connsiteX1" fmla="*/ 0 w 354724"/>
              <a:gd name="connsiteY1" fmla="*/ 1324303 h 1324303"/>
              <a:gd name="connsiteX2" fmla="*/ 354724 w 354724"/>
              <a:gd name="connsiteY2" fmla="*/ 1324303 h 132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724" h="1324303">
                <a:moveTo>
                  <a:pt x="0" y="0"/>
                </a:moveTo>
                <a:lnTo>
                  <a:pt x="0" y="1324303"/>
                </a:lnTo>
                <a:lnTo>
                  <a:pt x="354724" y="1324303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_x837892328" descr="EMB0000141c0e7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97" y="5271442"/>
            <a:ext cx="1528004" cy="9659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_x441140688" descr="EMB000031c003c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51" y="2069003"/>
            <a:ext cx="1526400" cy="96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자유형 47"/>
          <p:cNvSpPr/>
          <p:nvPr/>
        </p:nvSpPr>
        <p:spPr>
          <a:xfrm>
            <a:off x="6901362" y="2308589"/>
            <a:ext cx="212834" cy="882869"/>
          </a:xfrm>
          <a:custGeom>
            <a:avLst/>
            <a:gdLst>
              <a:gd name="connsiteX0" fmla="*/ 0 w 173420"/>
              <a:gd name="connsiteY0" fmla="*/ 1513489 h 1513489"/>
              <a:gd name="connsiteX1" fmla="*/ 0 w 173420"/>
              <a:gd name="connsiteY1" fmla="*/ 0 h 1513489"/>
              <a:gd name="connsiteX2" fmla="*/ 102476 w 173420"/>
              <a:gd name="connsiteY2" fmla="*/ 0 h 1513489"/>
              <a:gd name="connsiteX3" fmla="*/ 173420 w 173420"/>
              <a:gd name="connsiteY3" fmla="*/ 0 h 151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20" h="1513489">
                <a:moveTo>
                  <a:pt x="0" y="1513489"/>
                </a:moveTo>
                <a:lnTo>
                  <a:pt x="0" y="0"/>
                </a:lnTo>
                <a:lnTo>
                  <a:pt x="102476" y="0"/>
                </a:lnTo>
                <a:lnTo>
                  <a:pt x="17342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자유형 49"/>
          <p:cNvSpPr/>
          <p:nvPr/>
        </p:nvSpPr>
        <p:spPr>
          <a:xfrm>
            <a:off x="4788782" y="2608134"/>
            <a:ext cx="197069" cy="1497724"/>
          </a:xfrm>
          <a:custGeom>
            <a:avLst/>
            <a:gdLst>
              <a:gd name="connsiteX0" fmla="*/ 0 w 197069"/>
              <a:gd name="connsiteY0" fmla="*/ 1292772 h 1292772"/>
              <a:gd name="connsiteX1" fmla="*/ 0 w 197069"/>
              <a:gd name="connsiteY1" fmla="*/ 0 h 1292772"/>
              <a:gd name="connsiteX2" fmla="*/ 197069 w 197069"/>
              <a:gd name="connsiteY2" fmla="*/ 0 h 129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069" h="1292772">
                <a:moveTo>
                  <a:pt x="0" y="1292772"/>
                </a:moveTo>
                <a:lnTo>
                  <a:pt x="0" y="0"/>
                </a:lnTo>
                <a:lnTo>
                  <a:pt x="197069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자유형 50"/>
          <p:cNvSpPr/>
          <p:nvPr/>
        </p:nvSpPr>
        <p:spPr>
          <a:xfrm>
            <a:off x="3543306" y="3498886"/>
            <a:ext cx="204952" cy="993227"/>
          </a:xfrm>
          <a:custGeom>
            <a:avLst/>
            <a:gdLst>
              <a:gd name="connsiteX0" fmla="*/ 204952 w 204952"/>
              <a:gd name="connsiteY0" fmla="*/ 993227 h 993227"/>
              <a:gd name="connsiteX1" fmla="*/ 204952 w 204952"/>
              <a:gd name="connsiteY1" fmla="*/ 0 h 993227"/>
              <a:gd name="connsiteX2" fmla="*/ 0 w 204952"/>
              <a:gd name="connsiteY2" fmla="*/ 0 h 9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952" h="993227">
                <a:moveTo>
                  <a:pt x="204952" y="993227"/>
                </a:moveTo>
                <a:lnTo>
                  <a:pt x="20495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2" name="그림 51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39" y="3033803"/>
            <a:ext cx="1526400" cy="96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자유형 52"/>
          <p:cNvSpPr/>
          <p:nvPr/>
        </p:nvSpPr>
        <p:spPr>
          <a:xfrm>
            <a:off x="3929562" y="1859272"/>
            <a:ext cx="252248" cy="2372710"/>
          </a:xfrm>
          <a:custGeom>
            <a:avLst/>
            <a:gdLst>
              <a:gd name="connsiteX0" fmla="*/ 252248 w 252248"/>
              <a:gd name="connsiteY0" fmla="*/ 2372710 h 2372710"/>
              <a:gd name="connsiteX1" fmla="*/ 252248 w 252248"/>
              <a:gd name="connsiteY1" fmla="*/ 0 h 2372710"/>
              <a:gd name="connsiteX2" fmla="*/ 0 w 252248"/>
              <a:gd name="connsiteY2" fmla="*/ 0 h 23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248" h="2372710">
                <a:moveTo>
                  <a:pt x="252248" y="2372710"/>
                </a:moveTo>
                <a:lnTo>
                  <a:pt x="252248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4" name="그림 5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9" y="1371605"/>
            <a:ext cx="1526400" cy="96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자유형 54"/>
          <p:cNvSpPr/>
          <p:nvPr/>
        </p:nvSpPr>
        <p:spPr>
          <a:xfrm>
            <a:off x="4268520" y="3640776"/>
            <a:ext cx="985345" cy="646386"/>
          </a:xfrm>
          <a:custGeom>
            <a:avLst/>
            <a:gdLst>
              <a:gd name="connsiteX0" fmla="*/ 0 w 985345"/>
              <a:gd name="connsiteY0" fmla="*/ 394138 h 646386"/>
              <a:gd name="connsiteX1" fmla="*/ 378372 w 985345"/>
              <a:gd name="connsiteY1" fmla="*/ 646386 h 646386"/>
              <a:gd name="connsiteX2" fmla="*/ 985345 w 985345"/>
              <a:gd name="connsiteY2" fmla="*/ 260131 h 646386"/>
              <a:gd name="connsiteX3" fmla="*/ 614855 w 985345"/>
              <a:gd name="connsiteY3" fmla="*/ 0 h 646386"/>
              <a:gd name="connsiteX4" fmla="*/ 0 w 985345"/>
              <a:gd name="connsiteY4" fmla="*/ 394138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345" h="646386">
                <a:moveTo>
                  <a:pt x="0" y="394138"/>
                </a:moveTo>
                <a:lnTo>
                  <a:pt x="378372" y="646386"/>
                </a:lnTo>
                <a:lnTo>
                  <a:pt x="985345" y="260131"/>
                </a:lnTo>
                <a:lnTo>
                  <a:pt x="614855" y="0"/>
                </a:lnTo>
                <a:lnTo>
                  <a:pt x="0" y="394138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자유형 55"/>
          <p:cNvSpPr/>
          <p:nvPr/>
        </p:nvSpPr>
        <p:spPr>
          <a:xfrm>
            <a:off x="4465589" y="4263513"/>
            <a:ext cx="189186" cy="1552904"/>
          </a:xfrm>
          <a:custGeom>
            <a:avLst/>
            <a:gdLst>
              <a:gd name="connsiteX0" fmla="*/ 189186 w 189186"/>
              <a:gd name="connsiteY0" fmla="*/ 0 h 1552904"/>
              <a:gd name="connsiteX1" fmla="*/ 189186 w 189186"/>
              <a:gd name="connsiteY1" fmla="*/ 1552904 h 1552904"/>
              <a:gd name="connsiteX2" fmla="*/ 0 w 189186"/>
              <a:gd name="connsiteY2" fmla="*/ 1552904 h 155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86" h="1552904">
                <a:moveTo>
                  <a:pt x="189186" y="0"/>
                </a:moveTo>
                <a:lnTo>
                  <a:pt x="189186" y="1552904"/>
                </a:lnTo>
                <a:lnTo>
                  <a:pt x="0" y="155290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2910148" y="5272578"/>
            <a:ext cx="1516195" cy="964800"/>
            <a:chOff x="699027" y="3713745"/>
            <a:chExt cx="4253973" cy="2918829"/>
          </a:xfrm>
        </p:grpSpPr>
        <p:pic>
          <p:nvPicPr>
            <p:cNvPr id="58" name="_x427323784" descr="EMB0001dfdc5bb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27" y="3713745"/>
              <a:ext cx="4253973" cy="2918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445366" y="4445379"/>
              <a:ext cx="1066813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ECR </a:t>
              </a:r>
              <a:r>
                <a:rPr lang="en-US" altLang="ko-KR" sz="6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IS</a:t>
              </a:r>
              <a:endParaRPr lang="ko-KR" altLang="en-US" sz="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26185" y="5920604"/>
              <a:ext cx="940883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LEBT</a:t>
              </a:r>
              <a:endParaRPr lang="ko-KR" altLang="en-US" sz="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450903" y="5175292"/>
              <a:ext cx="886912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RFQ</a:t>
              </a:r>
              <a:endParaRPr lang="ko-KR" altLang="en-US" sz="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98640" y="5920386"/>
              <a:ext cx="1039828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MEBT</a:t>
              </a:r>
              <a:endParaRPr lang="ko-KR" altLang="en-US" sz="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31466" y="5006144"/>
              <a:ext cx="985858" cy="558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>
                  <a:solidFill>
                    <a:srgbClr val="0000FF"/>
                  </a:solidFill>
                  <a:latin typeface="Calibri" panose="020F0502020204030204" pitchFamily="34" charset="0"/>
                </a:rPr>
                <a:t>QWR</a:t>
              </a:r>
              <a:endParaRPr lang="ko-KR" altLang="en-US" sz="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자유형 63"/>
            <p:cNvSpPr/>
            <p:nvPr/>
          </p:nvSpPr>
          <p:spPr>
            <a:xfrm>
              <a:off x="1066800" y="4339389"/>
              <a:ext cx="3777916" cy="1507958"/>
            </a:xfrm>
            <a:custGeom>
              <a:avLst/>
              <a:gdLst>
                <a:gd name="connsiteX0" fmla="*/ 1467853 w 3777916"/>
                <a:gd name="connsiteY0" fmla="*/ 0 h 1507958"/>
                <a:gd name="connsiteX1" fmla="*/ 0 w 3777916"/>
                <a:gd name="connsiteY1" fmla="*/ 0 h 1507958"/>
                <a:gd name="connsiteX2" fmla="*/ 0 w 3777916"/>
                <a:gd name="connsiteY2" fmla="*/ 1507958 h 1507958"/>
                <a:gd name="connsiteX3" fmla="*/ 3777916 w 3777916"/>
                <a:gd name="connsiteY3" fmla="*/ 1507958 h 150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7916" h="1507958">
                  <a:moveTo>
                    <a:pt x="1467853" y="0"/>
                  </a:moveTo>
                  <a:lnTo>
                    <a:pt x="0" y="0"/>
                  </a:lnTo>
                  <a:lnTo>
                    <a:pt x="0" y="1507958"/>
                  </a:lnTo>
                  <a:lnTo>
                    <a:pt x="3777916" y="150795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headEnd type="oval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5" name="_x319307024" descr="EMB0000141c0e04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2" y="5272578"/>
            <a:ext cx="1526400" cy="96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92903" y="4867500"/>
            <a:ext cx="212910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</a:rPr>
              <a:t>Superconducting RF Test facility(2016.06) </a:t>
            </a:r>
            <a:endParaRPr lang="ko-KR" altLang="en-US" sz="1000" b="1" dirty="0">
              <a:solidFill>
                <a:srgbClr val="113F71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156266" y="4839910"/>
            <a:ext cx="221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</a:rPr>
              <a:t>High purity Sn beam extraction </a:t>
            </a:r>
          </a:p>
          <a:p>
            <a:pPr lvl="0" algn="ctr" fontAlgn="base">
              <a:defRPr/>
            </a:pPr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</a:rPr>
              <a:t>using RILIS (2015.12)</a:t>
            </a:r>
          </a:p>
        </p:txBody>
      </p:sp>
      <p:sp>
        <p:nvSpPr>
          <p:cNvPr id="68" name="직사각형 67"/>
          <p:cNvSpPr/>
          <p:nvPr/>
        </p:nvSpPr>
        <p:spPr>
          <a:xfrm>
            <a:off x="2454949" y="4710432"/>
            <a:ext cx="235352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altLang="ko-KR" sz="1000" b="1" kern="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Oxygen Ion beam acceleration with 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QWR </a:t>
            </a: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module, SCL</a:t>
            </a:r>
            <a:r>
              <a:rPr lang="ko-KR" altLang="en-US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Demo(2017.10)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395288" y="2596215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      HWR cryomodule test complete</a:t>
            </a:r>
          </a:p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                        (2018.03)</a:t>
            </a:r>
            <a:endParaRPr lang="ko-KR" altLang="en-US" sz="10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-880200" y="1365524"/>
            <a:ext cx="4628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QWR cryomodule test complete</a:t>
            </a:r>
          </a:p>
          <a:p>
            <a:pPr algn="just" fontAlgn="base"/>
            <a:r>
              <a:rPr lang="en-US" altLang="ko-KR" sz="1000" b="1" kern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                                       (2017.05)</a:t>
            </a:r>
            <a:endParaRPr lang="ko-KR" altLang="en-US" sz="10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4639489" y="1643733"/>
            <a:ext cx="2312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kern="0">
                <a:solidFill>
                  <a:srgbClr val="000000"/>
                </a:solidFill>
                <a:latin typeface="Calibri" panose="020F0502020204030204" pitchFamily="34" charset="0"/>
              </a:rPr>
              <a:t>1st Oxygen Ion beam acceleration  with RFQ(2016.12)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578909" y="1161771"/>
            <a:ext cx="2465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altLang="ko-KR" sz="1000" b="1" spc="-3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Achievement of low temperature test for LTS and HTS quadrupole prototype magnet (LTS 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2017.11</a:t>
            </a: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, HTS 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2017.2)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7200000" y="1836000"/>
            <a:ext cx="1555221" cy="936000"/>
            <a:chOff x="8451948" y="3240000"/>
            <a:chExt cx="1555221" cy="93600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6" r="12988"/>
            <a:stretch/>
          </p:blipFill>
          <p:spPr>
            <a:xfrm>
              <a:off x="8451948" y="3240000"/>
              <a:ext cx="939873" cy="93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369" y="3240000"/>
              <a:ext cx="618800" cy="9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직사각형 40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3923928" y="908720"/>
            <a:ext cx="4804138" cy="2980441"/>
            <a:chOff x="4064142" y="1060719"/>
            <a:chExt cx="4804138" cy="2980441"/>
          </a:xfrm>
        </p:grpSpPr>
        <p:grpSp>
          <p:nvGrpSpPr>
            <p:cNvPr id="33" name="그룹 32"/>
            <p:cNvGrpSpPr/>
            <p:nvPr/>
          </p:nvGrpSpPr>
          <p:grpSpPr>
            <a:xfrm>
              <a:off x="4064142" y="1060719"/>
              <a:ext cx="4804138" cy="2980441"/>
              <a:chOff x="0" y="592575"/>
              <a:chExt cx="9144000" cy="5672850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144000" cy="5672850"/>
              </a:xfrm>
              <a:prstGeom prst="rect">
                <a:avLst/>
              </a:prstGeom>
            </p:spPr>
          </p:pic>
          <p:sp>
            <p:nvSpPr>
              <p:cNvPr id="43" name="이등변 삼각형 42"/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05774" y="299073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68144" y="299073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itchFamily="18" charset="0"/>
                </a:rPr>
                <a:t>RFQ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47051" y="170266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84771" y="1124744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itchFamily="18" charset="0"/>
                </a:rPr>
                <a:t>SC ECRIS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48508" y="2550939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Times New Roman" pitchFamily="18" charset="0"/>
                </a:rPr>
                <a:t>ECRIS</a:t>
              </a:r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84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Accelerator System - Injector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96" y="1124744"/>
            <a:ext cx="4468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ECR ion sources on high voltage platforms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14.5 GHz ECR ion source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28 GHz superconducting ECR ion source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LEBT (E = 10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Beam energy – 10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/u, Dual bending magnet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Chopper &amp; Electrostatic quads, Instrumentation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 (E = 500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Frequency 81.25 MHz, Transmission Eff. ~98%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CW RF Power 94 kW (SSPA: 150 kW)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MEBT (E = 500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Four RF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(SSPA: 20, 15, 4×2 kW)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Simple quadrupole magnets, Instrumentation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251520" y="390171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 ECRIS commissioning</a:t>
            </a:r>
          </a:p>
        </p:txBody>
      </p:sp>
      <p:pic>
        <p:nvPicPr>
          <p:cNvPr id="8" name="Picture 2" descr="H:\RISP_BSPark\사진\201502-차폐체 설치-2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8" y="4878639"/>
            <a:ext cx="1907420" cy="14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4502675" y="393305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RFQ commissioning</a:t>
            </a:r>
          </a:p>
        </p:txBody>
      </p:sp>
      <p:sp>
        <p:nvSpPr>
          <p:cNvPr id="10" name="TextBox 25"/>
          <p:cNvSpPr txBox="1"/>
          <p:nvPr/>
        </p:nvSpPr>
        <p:spPr>
          <a:xfrm>
            <a:off x="4578946" y="4221088"/>
            <a:ext cx="403244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 has been conditioned to 40kW, sufficient to  </a:t>
            </a:r>
          </a:p>
          <a:p>
            <a:pPr>
              <a:lnSpc>
                <a:spcPct val="95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accelerate A/q=4.5 beams</a:t>
            </a:r>
          </a:p>
        </p:txBody>
      </p:sp>
      <p:pic>
        <p:nvPicPr>
          <p:cNvPr id="11" name="_x227445408" descr="EMB000021740e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47" y="5762583"/>
            <a:ext cx="1195284" cy="6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9"/>
          <p:cNvSpPr txBox="1"/>
          <p:nvPr/>
        </p:nvSpPr>
        <p:spPr>
          <a:xfrm>
            <a:off x="7595617" y="5457085"/>
            <a:ext cx="12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Output Energy of RFQ(TOF)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13" name="TextBox 30"/>
          <p:cNvSpPr txBox="1"/>
          <p:nvPr/>
        </p:nvSpPr>
        <p:spPr>
          <a:xfrm>
            <a:off x="8157610" y="5893348"/>
            <a:ext cx="732187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alibri" panose="020F0502020204030204" pitchFamily="34" charset="0"/>
              </a:rPr>
              <a:t>~508keV/u</a:t>
            </a:r>
          </a:p>
        </p:txBody>
      </p:sp>
      <p:pic>
        <p:nvPicPr>
          <p:cNvPr id="14" name="_x227043896" descr="EMB000021740e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17" y="4659305"/>
            <a:ext cx="1322506" cy="8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2"/>
          <p:cNvSpPr txBox="1"/>
          <p:nvPr/>
        </p:nvSpPr>
        <p:spPr>
          <a:xfrm>
            <a:off x="7539499" y="4457693"/>
            <a:ext cx="122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Amplitude control of RFQ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722232" y="4698547"/>
            <a:ext cx="2653213" cy="1701742"/>
            <a:chOff x="4647541" y="4718852"/>
            <a:chExt cx="2653213" cy="1701742"/>
          </a:xfrm>
        </p:grpSpPr>
        <p:pic>
          <p:nvPicPr>
            <p:cNvPr id="23" name="_x642589296" descr="EMB00001b30555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41" y="4718852"/>
              <a:ext cx="2653213" cy="170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7"/>
            <p:cNvSpPr txBox="1"/>
            <p:nvPr/>
          </p:nvSpPr>
          <p:spPr>
            <a:xfrm>
              <a:off x="5004047" y="5462001"/>
              <a:ext cx="587712" cy="215444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RFQ</a:t>
              </a:r>
            </a:p>
          </p:txBody>
        </p:sp>
        <p:sp>
          <p:nvSpPr>
            <p:cNvPr id="25" name="TextBox 33"/>
            <p:cNvSpPr txBox="1"/>
            <p:nvPr/>
          </p:nvSpPr>
          <p:spPr>
            <a:xfrm>
              <a:off x="4648445" y="5074494"/>
              <a:ext cx="743375" cy="184666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Times New Roman" pitchFamily="18" charset="0"/>
                </a:rPr>
                <a:t>QWR CM</a:t>
              </a:r>
            </a:p>
          </p:txBody>
        </p:sp>
      </p:grpSp>
      <p:sp>
        <p:nvSpPr>
          <p:cNvPr id="17" name="TextBox 35"/>
          <p:cNvSpPr txBox="1"/>
          <p:nvPr/>
        </p:nvSpPr>
        <p:spPr>
          <a:xfrm>
            <a:off x="1405490" y="5307850"/>
            <a:ext cx="587712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ECRIS</a:t>
            </a:r>
          </a:p>
        </p:txBody>
      </p:sp>
      <p:sp>
        <p:nvSpPr>
          <p:cNvPr id="19" name="TextBox 34"/>
          <p:cNvSpPr txBox="1"/>
          <p:nvPr/>
        </p:nvSpPr>
        <p:spPr>
          <a:xfrm>
            <a:off x="313255" y="4246424"/>
            <a:ext cx="426318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experiment for the performance enhancement</a:t>
            </a:r>
          </a:p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metal beam experiment</a:t>
            </a:r>
          </a:p>
        </p:txBody>
      </p:sp>
      <p:pic>
        <p:nvPicPr>
          <p:cNvPr id="20" name="_x320959328" descr="EMB00001e780cd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28" y="5336061"/>
            <a:ext cx="1653285" cy="9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7"/>
          <p:cNvSpPr txBox="1"/>
          <p:nvPr/>
        </p:nvSpPr>
        <p:spPr>
          <a:xfrm>
            <a:off x="2476179" y="4899223"/>
            <a:ext cx="153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err="1">
                <a:latin typeface="Calibri" panose="020F0502020204030204" pitchFamily="34" charset="0"/>
              </a:rPr>
              <a:t>Ar</a:t>
            </a:r>
            <a:r>
              <a:rPr lang="en-US" altLang="ko-KR" sz="1000" b="1" dirty="0">
                <a:latin typeface="Calibri" panose="020F0502020204030204" pitchFamily="34" charset="0"/>
              </a:rPr>
              <a:t> beam experiment</a:t>
            </a:r>
          </a:p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Charge distribution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22" name="TextBox 38"/>
          <p:cNvSpPr txBox="1"/>
          <p:nvPr/>
        </p:nvSpPr>
        <p:spPr>
          <a:xfrm>
            <a:off x="3350582" y="5389428"/>
            <a:ext cx="732187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>
                <a:latin typeface="Calibri" panose="020F0502020204030204" pitchFamily="34" charset="0"/>
              </a:rPr>
              <a:t>Ar</a:t>
            </a:r>
            <a:r>
              <a:rPr lang="en-US" sz="1000" dirty="0">
                <a:latin typeface="Calibri" panose="020F0502020204030204" pitchFamily="34" charset="0"/>
              </a:rPr>
              <a:t> 11+ 70uA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AE3959F-0C95-4FB0-8E24-C958F2EF7E77}"/>
              </a:ext>
            </a:extLst>
          </p:cNvPr>
          <p:cNvSpPr txBox="1"/>
          <p:nvPr/>
        </p:nvSpPr>
        <p:spPr>
          <a:xfrm>
            <a:off x="251520" y="908720"/>
            <a:ext cx="1133259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Injector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5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Accelerator System – SCL3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3959F-0C95-4FB0-8E24-C958F2EF7E77}"/>
              </a:ext>
            </a:extLst>
          </p:cNvPr>
          <p:cNvSpPr txBox="1"/>
          <p:nvPr/>
        </p:nvSpPr>
        <p:spPr>
          <a:xfrm>
            <a:off x="220702" y="908720"/>
            <a:ext cx="159062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SCL31(QWR)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0D0F59-8E52-49DF-938B-8F26436F7BED}"/>
              </a:ext>
            </a:extLst>
          </p:cNvPr>
          <p:cNvSpPr txBox="1"/>
          <p:nvPr/>
        </p:nvSpPr>
        <p:spPr>
          <a:xfrm>
            <a:off x="272519" y="1124744"/>
            <a:ext cx="608121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performance was achieved with prototypes(2017.5)</a:t>
            </a:r>
          </a:p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beam was accelerated with injector and one QWR module(2017.10)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500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~700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keV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/u, Successful long-tem operation of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cryomdoule</a:t>
            </a:r>
            <a:endParaRPr lang="en-US" altLang="ko-KR" sz="1300" spc="-5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production was contracted with domestic vendor(2017.12)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Pre-production cavities and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cryomodules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passed qualification, mass production is on-going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Total thermal load &lt;20W@6.1MV/m, 4.2 K</a:t>
            </a:r>
            <a:endParaRPr lang="en-US" altLang="ko-KR" sz="1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AE3959F-0C95-4FB0-8E24-C958F2EF7E77}"/>
              </a:ext>
            </a:extLst>
          </p:cNvPr>
          <p:cNvSpPr txBox="1"/>
          <p:nvPr/>
        </p:nvSpPr>
        <p:spPr>
          <a:xfrm>
            <a:off x="240772" y="4077072"/>
            <a:ext cx="158088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SCL32(HWR)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60D0F59-8E52-49DF-938B-8F26436F7BED}"/>
              </a:ext>
            </a:extLst>
          </p:cNvPr>
          <p:cNvSpPr txBox="1"/>
          <p:nvPr/>
        </p:nvSpPr>
        <p:spPr>
          <a:xfrm>
            <a:off x="300983" y="4281008"/>
            <a:ext cx="47469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performance was achieved with prototypes(2017.10)</a:t>
            </a:r>
          </a:p>
          <a:p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Thermal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&lt;14.1W@6.6MV/m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2.1 K (HWR type A)</a:t>
            </a:r>
            <a:endParaRPr lang="en-US" altLang="ko-KR" sz="13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production was contracted with domestic vendor(2018.5)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86817"/>
            <a:ext cx="2794225" cy="14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12" y="4941168"/>
            <a:ext cx="1691560" cy="145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332539"/>
            <a:ext cx="968611" cy="19347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739" y="4327417"/>
            <a:ext cx="975605" cy="193991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 r="-618"/>
          <a:stretch/>
        </p:blipFill>
        <p:spPr>
          <a:xfrm>
            <a:off x="7740352" y="4327416"/>
            <a:ext cx="1002290" cy="1939917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5508105" y="2996952"/>
            <a:ext cx="3327142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SSPA (4kW) :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2018.07~2020.05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defRPr/>
            </a:pPr>
            <a:r>
              <a:rPr lang="en-US" altLang="ko-KR" sz="1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ko-KR" sz="1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Pre-production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</a:t>
            </a:r>
            <a:r>
              <a:rPr lang="en-US" altLang="ko-KR" sz="1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test(2019.11)</a:t>
            </a:r>
            <a:endParaRPr lang="en-US" altLang="ko-KR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HPRF transmission line (1-5/8”) </a:t>
            </a:r>
          </a:p>
          <a:p>
            <a:pPr lvl="0" algn="just" fontAlgn="base">
              <a:defRPr/>
            </a:pP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vertical parts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2019.10) </a:t>
            </a:r>
            <a:endParaRPr lang="en-US" altLang="ko-KR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LLRF control system (2019.07~2020.06)</a:t>
            </a:r>
          </a:p>
          <a:p>
            <a:pPr lvl="0" algn="just" fontAlgn="base"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RF reference line (81.25MHz) : ~2019.12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904449" y="6204779"/>
            <a:ext cx="57262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QWR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78229" y="6207115"/>
            <a:ext cx="70246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HWR#A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853834" y="6203899"/>
            <a:ext cx="70246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HWR#B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436096" y="2708920"/>
            <a:ext cx="32654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 fontAlgn="base">
              <a:buFont typeface="Wingdings" panose="05000000000000000000" pitchFamily="2" charset="2"/>
              <a:buChar char="u"/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 </a:t>
            </a: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altLang="ko-KR" sz="1200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723684"/>
            <a:ext cx="2784697" cy="1844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7390" y="2536008"/>
            <a:ext cx="1697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Calibri" panose="020F0502020204030204" pitchFamily="34" charset="0"/>
              </a:rPr>
              <a:t>VT target: 2.4e+8@6.1MV/m</a:t>
            </a:r>
            <a:endParaRPr lang="ko-KR" altLang="en-US" sz="1000" dirty="0">
              <a:latin typeface="Calibri" panose="020F050202020403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417" y="2452352"/>
            <a:ext cx="2569732" cy="1528964"/>
          </a:xfrm>
          <a:prstGeom prst="rect">
            <a:avLst/>
          </a:prstGeom>
        </p:spPr>
      </p:pic>
      <p:pic>
        <p:nvPicPr>
          <p:cNvPr id="28" name="_x470792632" descr="EMB0003a09cb55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281" y="2478769"/>
            <a:ext cx="1784585" cy="12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28773" y="3676962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Calibri" panose="020F0502020204030204" pitchFamily="34" charset="0"/>
              </a:rPr>
              <a:t>Static thermal load: 5.8 W</a:t>
            </a:r>
          </a:p>
          <a:p>
            <a:r>
              <a:rPr lang="en-US" altLang="ko-KR" sz="1000" dirty="0" smtClean="0">
                <a:latin typeface="Calibri" panose="020F0502020204030204" pitchFamily="34" charset="0"/>
              </a:rPr>
              <a:t>(Target: max. 7.5 W)</a:t>
            </a:r>
            <a:endParaRPr lang="ko-KR" altLang="en-US" sz="1000" dirty="0">
              <a:latin typeface="Calibri" panose="020F0502020204030204" pitchFamily="34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5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5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Accelerator System – SCL2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3959F-0C95-4FB0-8E24-C958F2EF7E77}"/>
              </a:ext>
            </a:extLst>
          </p:cNvPr>
          <p:cNvSpPr txBox="1"/>
          <p:nvPr/>
        </p:nvSpPr>
        <p:spPr>
          <a:xfrm>
            <a:off x="248740" y="908720"/>
            <a:ext cx="156485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SCL21(SSR1)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0D0F59-8E52-49DF-938B-8F26436F7BED}"/>
              </a:ext>
            </a:extLst>
          </p:cNvPr>
          <p:cNvSpPr txBox="1"/>
          <p:nvPr/>
        </p:nvSpPr>
        <p:spPr>
          <a:xfrm>
            <a:off x="272519" y="1124744"/>
            <a:ext cx="42863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4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was performed by TRIUMF(2019.6)</a:t>
            </a:r>
          </a:p>
          <a:p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Balloon type(less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better mechanical characteristics)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Accelerating gradient over 8.7MV/m, </a:t>
            </a:r>
            <a:r>
              <a:rPr lang="en-US" altLang="ko-KR" sz="13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below 2MV/m</a:t>
            </a:r>
            <a:endParaRPr lang="en-US" altLang="ko-KR" sz="13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400" b="1" spc="-5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domestic vendor is on-going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8163" y="3656056"/>
            <a:ext cx="2295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Calibri" panose="020F0502020204030204" pitchFamily="34" charset="0"/>
              </a:rPr>
              <a:t>2</a:t>
            </a:r>
            <a:r>
              <a:rPr lang="en-US" altLang="ko-KR" sz="1200" baseline="30000" dirty="0" smtClean="0">
                <a:latin typeface="Calibri" panose="020F0502020204030204" pitchFamily="34" charset="0"/>
              </a:rPr>
              <a:t>nd</a:t>
            </a:r>
            <a:r>
              <a:rPr lang="en-US" altLang="ko-KR" sz="1200" dirty="0" smtClean="0">
                <a:latin typeface="Calibri" panose="020F0502020204030204" pitchFamily="34" charset="0"/>
              </a:rPr>
              <a:t> prototype by domestic vendor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3483"/>
            <a:ext cx="1966338" cy="17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 bwMode="auto">
          <a:xfrm>
            <a:off x="5364088" y="746514"/>
            <a:ext cx="3423902" cy="21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E3959F-0C95-4FB0-8E24-C958F2EF7E77}"/>
              </a:ext>
            </a:extLst>
          </p:cNvPr>
          <p:cNvSpPr txBox="1"/>
          <p:nvPr/>
        </p:nvSpPr>
        <p:spPr>
          <a:xfrm>
            <a:off x="252490" y="4054492"/>
            <a:ext cx="156485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SCL22(SSR2)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0D0F59-8E52-49DF-938B-8F26436F7BED}"/>
              </a:ext>
            </a:extLst>
          </p:cNvPr>
          <p:cNvSpPr txBox="1"/>
          <p:nvPr/>
        </p:nvSpPr>
        <p:spPr>
          <a:xfrm>
            <a:off x="276269" y="4293096"/>
            <a:ext cx="32414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4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of cavity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on-going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by RISP, fabricated by domestic vendor</a:t>
            </a:r>
          </a:p>
          <a:p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Balloon type, Deep drawing (depth ~280mm)</a:t>
            </a:r>
            <a:endParaRPr lang="en-US" altLang="ko-KR" sz="13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400" b="1" spc="-5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IHEP is on-going</a:t>
            </a:r>
          </a:p>
          <a:p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Cylindrical type</a:t>
            </a:r>
            <a:endParaRPr lang="en-US" altLang="ko-KR" sz="1300" b="1" spc="-5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6" y="5229200"/>
            <a:ext cx="2854466" cy="121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23638"/>
            <a:ext cx="964052" cy="98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9155" y="6392618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Calibri" panose="020F0502020204030204" pitchFamily="34" charset="0"/>
              </a:rPr>
              <a:t>RISP </a:t>
            </a:r>
            <a:r>
              <a:rPr lang="en-US" altLang="ko-KR" sz="1200" smtClean="0">
                <a:latin typeface="Calibri" panose="020F0502020204030204" pitchFamily="34" charset="0"/>
              </a:rPr>
              <a:t>design(balloon type)</a:t>
            </a:r>
            <a:endParaRPr lang="ko-KR" altLang="en-US" sz="1200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133" y="3656057"/>
            <a:ext cx="1709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altLang="ko-KR" sz="12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</a:t>
            </a:r>
            <a:r>
              <a:rPr lang="en-US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prototype by TRIUMF</a:t>
            </a:r>
            <a:endParaRPr lang="ko-KR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41740" y="3140968"/>
            <a:ext cx="3334716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SSPA (8, 20 kW): 2020.01~2021.06</a:t>
            </a:r>
          </a:p>
          <a:p>
            <a:pPr algn="just" fontAlgn="base">
              <a:defRPr/>
            </a:pPr>
            <a:r>
              <a:rPr lang="en-US" altLang="ko-KR" sz="13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RF power rating</a:t>
            </a: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HPRF transmission line </a:t>
            </a:r>
          </a:p>
          <a:p>
            <a:pPr lvl="0" algn="just" fontAlgn="base">
              <a:defRPr/>
            </a:pP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3-1/8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”, 4-1/16” rigid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coaxial</a:t>
            </a:r>
            <a:endParaRPr lang="en-US" altLang="ko-KR" sz="1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LLRF control system (2020.04~2021.06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0" algn="just" fontAlgn="base"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line (81.25MHz) : ~2020.12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71" y="4503677"/>
            <a:ext cx="1368152" cy="2253894"/>
          </a:xfrm>
          <a:prstGeom prst="rect">
            <a:avLst/>
          </a:prstGeom>
        </p:spPr>
      </p:pic>
      <p:pic>
        <p:nvPicPr>
          <p:cNvPr id="21" name="Picture 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499" y="4525406"/>
            <a:ext cx="1008000" cy="196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직사각형 24"/>
          <p:cNvSpPr/>
          <p:nvPr/>
        </p:nvSpPr>
        <p:spPr>
          <a:xfrm>
            <a:off x="5849648" y="6567155"/>
            <a:ext cx="57262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SSR1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195451" y="6491247"/>
            <a:ext cx="1296144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SSPA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Prototype</a:t>
            </a:r>
            <a:endParaRPr lang="en-US" altLang="ko-KR" sz="10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267016" y="2874422"/>
            <a:ext cx="3265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buFont typeface="Wingdings" panose="05000000000000000000" pitchFamily="2" charset="2"/>
              <a:buChar char="u"/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226" y="2147589"/>
            <a:ext cx="2722600" cy="1452274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4067944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789086"/>
            <a:ext cx="6912768" cy="59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6924" y="188640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Accelerator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" y="4159878"/>
            <a:ext cx="4642660" cy="2136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56838"/>
            <a:ext cx="5328592" cy="277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04" y="4159878"/>
            <a:ext cx="4350452" cy="2136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5849" y="3573016"/>
            <a:ext cx="4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VS</a:t>
            </a:r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23811" y="116632"/>
            <a:ext cx="4096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smtClean="0"/>
              <a:t>We’re much closer than expected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18842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Accelerator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0" y="739823"/>
            <a:ext cx="8034871" cy="571351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5411"/>
            <a:ext cx="5182304" cy="1657925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755576" y="5157192"/>
            <a:ext cx="1728192" cy="576064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7" name="자유형 6"/>
          <p:cNvSpPr/>
          <p:nvPr/>
        </p:nvSpPr>
        <p:spPr>
          <a:xfrm rot="12352722">
            <a:off x="1508669" y="3162405"/>
            <a:ext cx="1237257" cy="2085327"/>
          </a:xfrm>
          <a:custGeom>
            <a:avLst/>
            <a:gdLst>
              <a:gd name="connsiteX0" fmla="*/ 0 w 1399855"/>
              <a:gd name="connsiteY0" fmla="*/ 1487978 h 1487978"/>
              <a:gd name="connsiteX1" fmla="*/ 1379913 w 1399855"/>
              <a:gd name="connsiteY1" fmla="*/ 831273 h 1487978"/>
              <a:gd name="connsiteX2" fmla="*/ 689957 w 1399855"/>
              <a:gd name="connsiteY2" fmla="*/ 0 h 148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855" h="1487978">
                <a:moveTo>
                  <a:pt x="0" y="1487978"/>
                </a:moveTo>
                <a:cubicBezTo>
                  <a:pt x="632460" y="1283623"/>
                  <a:pt x="1264920" y="1079269"/>
                  <a:pt x="1379913" y="831273"/>
                </a:cubicBezTo>
                <a:cubicBezTo>
                  <a:pt x="1494906" y="583277"/>
                  <a:pt x="1092431" y="291638"/>
                  <a:pt x="689957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158" y="5839209"/>
            <a:ext cx="23094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Calibri" panose="020F0502020204030204" pitchFamily="34" charset="0"/>
              </a:rPr>
              <a:t>Until September `2020</a:t>
            </a: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275797"/>
              </p:ext>
            </p:extLst>
          </p:nvPr>
        </p:nvGraphicFramePr>
        <p:xfrm>
          <a:off x="179512" y="1790765"/>
          <a:ext cx="8784975" cy="3942491"/>
        </p:xfrm>
        <a:graphic>
          <a:graphicData uri="http://schemas.openxmlformats.org/drawingml/2006/table">
            <a:tbl>
              <a:tblPr/>
              <a:tblGrid>
                <a:gridCol w="942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8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284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RAON-1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KOBRA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orea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road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cceptance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ecoil spectrometer &amp;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pparatus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Kevin</a:t>
                      </a:r>
                      <a:r>
                        <a:rPr lang="en-US" altLang="ko-KR" sz="1600" kern="0" spc="0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I. Hahn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45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RAON-2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LAMPS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arge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cceptance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ulti-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urpose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pectrometer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E.</a:t>
                      </a:r>
                      <a:r>
                        <a:rPr lang="en-US" altLang="ko-KR" sz="1600" kern="0" spc="0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J. Kim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RAON-3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MMS</a:t>
                      </a:r>
                      <a:endParaRPr lang="en-US" sz="1600" b="1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ass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easurement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ystem/</a:t>
                      </a: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Multi-Reflection Time-of-Flight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Andy K. </a:t>
                      </a:r>
                      <a:r>
                        <a:rPr lang="en-US" altLang="ko-KR" sz="1600" kern="0" spc="0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Chae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8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RAON-4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CLS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ollinear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L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aser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pectroscopy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J. B. Kim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10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RAON-5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μ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SR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Mu</a:t>
                      </a:r>
                      <a:r>
                        <a:rPr lang="en-US" sz="1600" kern="0" spc="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on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pin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elaxation/Resonance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K. Choi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RAON-6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NDPS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Nuclear Data Production System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tx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S. W. Hong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8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RAON-7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BIS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B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eam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I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rradiation </a:t>
                      </a:r>
                      <a:r>
                        <a:rPr lang="en-US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</a:t>
                      </a: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ystem 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W. Y. Park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94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RAON-8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Theory</a:t>
                      </a:r>
                      <a:endParaRPr lang="ko-KR" altLang="en-US" sz="1600" b="1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Nuclear Theory</a:t>
                      </a: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M. K. Cheoun</a:t>
                      </a:r>
                      <a:endParaRPr lang="ko-KR" altLang="en-US" sz="1600" kern="0" spc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9" name="TextBox 217"/>
          <p:cNvSpPr txBox="1">
            <a:spLocks noChangeArrowheads="1"/>
          </p:cNvSpPr>
          <p:nvPr/>
        </p:nvSpPr>
        <p:spPr bwMode="auto">
          <a:xfrm>
            <a:off x="395536" y="797803"/>
            <a:ext cx="84047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latin typeface="맑은 고딕"/>
                <a:ea typeface="맑은 고딕"/>
              </a:rPr>
              <a:t>7 experimental systems </a:t>
            </a:r>
          </a:p>
          <a:p>
            <a:pPr algn="ctr"/>
            <a:r>
              <a:rPr lang="en-US" altLang="ko-KR" sz="2400" b="1" dirty="0" smtClean="0">
                <a:latin typeface="맑은 고딕"/>
                <a:ea typeface="맑은 고딕"/>
              </a:rPr>
              <a:t>8 </a:t>
            </a:r>
            <a:r>
              <a:rPr lang="en-US" altLang="ko-KR" sz="2400" b="1" dirty="0">
                <a:latin typeface="맑은 고딕"/>
                <a:ea typeface="맑은 고딕"/>
              </a:rPr>
              <a:t>u</a:t>
            </a:r>
            <a:r>
              <a:rPr lang="en-US" altLang="ko-KR" sz="2400" b="1" dirty="0" smtClean="0">
                <a:latin typeface="맑은 고딕"/>
                <a:ea typeface="맑은 고딕"/>
              </a:rPr>
              <a:t>ser </a:t>
            </a:r>
            <a:r>
              <a:rPr lang="en-US" altLang="ko-KR" sz="2400" b="1" dirty="0">
                <a:latin typeface="맑은 고딕"/>
                <a:ea typeface="맑은 고딕"/>
              </a:rPr>
              <a:t>g</a:t>
            </a:r>
            <a:r>
              <a:rPr lang="en-US" altLang="ko-KR" sz="2400" b="1" dirty="0" smtClean="0">
                <a:latin typeface="맑은 고딕"/>
                <a:ea typeface="맑은 고딕"/>
              </a:rPr>
              <a:t>roups</a:t>
            </a:r>
            <a:endParaRPr kumimoji="0" lang="ko-KR" altLang="en-US" sz="2400" b="1" dirty="0">
              <a:latin typeface="맑은 고딕"/>
              <a:ea typeface="맑은 고딕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6924" y="188640"/>
            <a:ext cx="286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Experimental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50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xmlns="" id="{6FAD2882-BF1D-4B12-8EC7-CD748CFD2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79539"/>
              </p:ext>
            </p:extLst>
          </p:nvPr>
        </p:nvGraphicFramePr>
        <p:xfrm>
          <a:off x="35496" y="980728"/>
          <a:ext cx="9032212" cy="5298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888">
                  <a:extLst>
                    <a:ext uri="{9D8B030D-6E8A-4147-A177-3AD203B41FA5}">
                      <a16:colId xmlns:a16="http://schemas.microsoft.com/office/drawing/2014/main" xmlns="" val="451221438"/>
                    </a:ext>
                  </a:extLst>
                </a:gridCol>
                <a:gridCol w="7257324">
                  <a:extLst>
                    <a:ext uri="{9D8B030D-6E8A-4147-A177-3AD203B41FA5}">
                      <a16:colId xmlns:a16="http://schemas.microsoft.com/office/drawing/2014/main" xmlns="" val="1462284561"/>
                    </a:ext>
                  </a:extLst>
                </a:gridCol>
              </a:tblGrid>
              <a:tr h="4502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Facility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Subject for early phase operation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16503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KOBRA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Transfer reaction measurements in inverse kinematics 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d,p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 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,p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Radiative capture reactions using batch mode RI beams 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g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  <a:endParaRPr kumimoji="0" lang="en-US" altLang="ko-KR" sz="1050" b="0" i="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 beam production via quasi-projectile-like fragmentation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</a:t>
                      </a:r>
                      <a:r>
                        <a:rPr kumimoji="0" lang="en-US" altLang="ko-KR" sz="16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 or </a:t>
                      </a:r>
                      <a:r>
                        <a:rPr kumimoji="0" lang="en-US" altLang="ko-KR" sz="16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</a:t>
                      </a: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1422534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Ar+KCl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Xe+CsI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case of IF separator commissioning not completed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58509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Isomer separation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with using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26g.s.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26m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beams 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2425040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Laser ionization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measurement of isomeric property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endParaRPr lang="ko-KR" altLang="en-US" sz="1600" b="1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7094422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Activation experiments with a quasi mono energy neutrons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light and heavy nuclei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Surrogate reactions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fission</a:t>
                      </a:r>
                      <a:endParaRPr lang="ko-KR" altLang="en-US" sz="1600" spc="-50" baseline="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29129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of research areas of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superconductivity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quantum magnetism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their  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scientific significance at the time of the </a:t>
                      </a:r>
                      <a:r>
                        <a:rPr lang="en-US" altLang="ko-KR" sz="1600" kern="1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μSR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instrument completion</a:t>
                      </a:r>
                      <a:endParaRPr lang="en-US" altLang="ko-KR" sz="1100" kern="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48067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Physical dose distribution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 energy transfer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measurements with a 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beam (310 MeV/u)</a:t>
                      </a:r>
                      <a:endParaRPr lang="ko-KR" altLang="en-US" sz="1600" b="1" spc="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3892794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1720" y="201935"/>
            <a:ext cx="7015988" cy="504825"/>
          </a:xfrm>
        </p:spPr>
        <p:txBody>
          <a:bodyPr/>
          <a:lstStyle/>
          <a:p>
            <a:pPr algn="l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Scientific program at early phase operation(candidate)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2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61C3FC61-EF0D-4307-A603-8B70427B4E80}"/>
              </a:ext>
            </a:extLst>
          </p:cNvPr>
          <p:cNvSpPr/>
          <p:nvPr/>
        </p:nvSpPr>
        <p:spPr bwMode="auto">
          <a:xfrm>
            <a:off x="144000" y="775226"/>
            <a:ext cx="8901146" cy="1116000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8759" y="599340"/>
            <a:ext cx="74081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Nuclear science </a:t>
            </a: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KOBRA, LAMPS, NDPS, MMS, CLS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(based on atomic physics)</a:t>
            </a:r>
            <a:r>
              <a:rPr lang="en-US" altLang="ko-KR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Applied science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ko-KR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ko-K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(Material science),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(Bio &amp; Medical application)   </a:t>
            </a:r>
            <a:endParaRPr lang="ko-KR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오른쪽 화살표 2"/>
          <p:cNvSpPr/>
          <p:nvPr/>
        </p:nvSpPr>
        <p:spPr bwMode="auto">
          <a:xfrm>
            <a:off x="571115" y="1540423"/>
            <a:ext cx="236946" cy="216024"/>
          </a:xfrm>
          <a:prstGeom prst="rightArrow">
            <a:avLst/>
          </a:prstGeom>
          <a:solidFill>
            <a:srgbClr val="FF0000"/>
          </a:soli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8759" y="1464268"/>
            <a:ext cx="813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(at the beginning of RAON operation) 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upgrade + </a:t>
            </a:r>
            <a:r>
              <a:rPr lang="en-US" altLang="ko-K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the future, space reserved)</a:t>
            </a:r>
            <a:endParaRPr lang="ko-KR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xmlns="" id="{AE53EAAD-A3C6-473F-8211-3172062277DD}"/>
              </a:ext>
            </a:extLst>
          </p:cNvPr>
          <p:cNvSpPr/>
          <p:nvPr/>
        </p:nvSpPr>
        <p:spPr bwMode="auto">
          <a:xfrm>
            <a:off x="144000" y="1898715"/>
            <a:ext cx="8901146" cy="443395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B94FE28-3E62-4111-B661-6AD74F7A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71897"/>
            <a:ext cx="7614592" cy="416541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04627" y="182711"/>
            <a:ext cx="528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Layout of Experimental System at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697452" y="882717"/>
            <a:ext cx="154502" cy="164510"/>
            <a:chOff x="1969226" y="3480514"/>
            <a:chExt cx="481373" cy="497205"/>
          </a:xfrm>
          <a:solidFill>
            <a:srgbClr val="0000FF"/>
          </a:solidFill>
        </p:grpSpPr>
        <p:sp>
          <p:nvSpPr>
            <p:cNvPr id="19" name="타원 1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97452" y="1222461"/>
            <a:ext cx="154502" cy="164510"/>
            <a:chOff x="1969226" y="3480514"/>
            <a:chExt cx="481373" cy="497205"/>
          </a:xfrm>
          <a:solidFill>
            <a:schemeClr val="accent6"/>
          </a:solidFill>
        </p:grpSpPr>
        <p:sp>
          <p:nvSpPr>
            <p:cNvPr id="22" name="타원 2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타원 2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26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23">
            <a:extLst>
              <a:ext uri="{FF2B5EF4-FFF2-40B4-BE49-F238E27FC236}">
                <a16:creationId xmlns:a16="http://schemas.microsoft.com/office/drawing/2014/main" xmlns="" id="{D7B95007-C30E-477D-A2BD-EA3F86CB7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738"/>
          <a:stretch/>
        </p:blipFill>
        <p:spPr>
          <a:xfrm>
            <a:off x="2726591" y="1691284"/>
            <a:ext cx="3335803" cy="3969964"/>
          </a:xfrm>
          <a:prstGeom prst="rect">
            <a:avLst/>
          </a:prstGeom>
        </p:spPr>
      </p:pic>
      <p:sp>
        <p:nvSpPr>
          <p:cNvPr id="6" name="Flowchart: Connector 15">
            <a:extLst>
              <a:ext uri="{FF2B5EF4-FFF2-40B4-BE49-F238E27FC236}">
                <a16:creationId xmlns:a16="http://schemas.microsoft.com/office/drawing/2014/main" xmlns="" id="{B6FD65B8-DEB4-43A7-ADA7-1F34FF322FB8}"/>
              </a:ext>
            </a:extLst>
          </p:cNvPr>
          <p:cNvSpPr>
            <a:spLocks noChangeAspect="1"/>
          </p:cNvSpPr>
          <p:nvPr/>
        </p:nvSpPr>
        <p:spPr>
          <a:xfrm>
            <a:off x="5215872" y="4077050"/>
            <a:ext cx="122460" cy="12892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Flowchart: Connector 16">
            <a:extLst>
              <a:ext uri="{FF2B5EF4-FFF2-40B4-BE49-F238E27FC236}">
                <a16:creationId xmlns:a16="http://schemas.microsoft.com/office/drawing/2014/main" xmlns="" id="{8BF2D327-7BED-4629-AF80-D9DA4D6007A9}"/>
              </a:ext>
            </a:extLst>
          </p:cNvPr>
          <p:cNvSpPr>
            <a:spLocks noChangeAspect="1"/>
          </p:cNvSpPr>
          <p:nvPr/>
        </p:nvSpPr>
        <p:spPr>
          <a:xfrm>
            <a:off x="3907762" y="3788781"/>
            <a:ext cx="122460" cy="128929"/>
          </a:xfrm>
          <a:prstGeom prst="flowChartConnector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8" name="Flowchart: Connector 17">
            <a:extLst>
              <a:ext uri="{FF2B5EF4-FFF2-40B4-BE49-F238E27FC236}">
                <a16:creationId xmlns:a16="http://schemas.microsoft.com/office/drawing/2014/main" xmlns="" id="{69C2FA88-A7A3-4580-B903-3CECFCD2A8B7}"/>
              </a:ext>
            </a:extLst>
          </p:cNvPr>
          <p:cNvSpPr>
            <a:spLocks noChangeAspect="1"/>
          </p:cNvSpPr>
          <p:nvPr/>
        </p:nvSpPr>
        <p:spPr>
          <a:xfrm>
            <a:off x="4060499" y="2512140"/>
            <a:ext cx="122460" cy="128929"/>
          </a:xfrm>
          <a:prstGeom prst="flowChartConnector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9" name="Flowchart: Connector 18">
            <a:extLst>
              <a:ext uri="{FF2B5EF4-FFF2-40B4-BE49-F238E27FC236}">
                <a16:creationId xmlns:a16="http://schemas.microsoft.com/office/drawing/2014/main" xmlns="" id="{5397BD18-4A4A-41F3-84DC-E346EFD66F84}"/>
              </a:ext>
            </a:extLst>
          </p:cNvPr>
          <p:cNvSpPr>
            <a:spLocks noChangeAspect="1"/>
          </p:cNvSpPr>
          <p:nvPr/>
        </p:nvSpPr>
        <p:spPr>
          <a:xfrm>
            <a:off x="5312088" y="3675758"/>
            <a:ext cx="122460" cy="128929"/>
          </a:xfrm>
          <a:prstGeom prst="flowChartConnector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0" name="Flowchart: Connector 19">
            <a:extLst>
              <a:ext uri="{FF2B5EF4-FFF2-40B4-BE49-F238E27FC236}">
                <a16:creationId xmlns:a16="http://schemas.microsoft.com/office/drawing/2014/main" xmlns="" id="{FFEFFFEB-109D-4084-B64B-085AC5075F34}"/>
              </a:ext>
            </a:extLst>
          </p:cNvPr>
          <p:cNvSpPr>
            <a:spLocks noChangeAspect="1"/>
          </p:cNvSpPr>
          <p:nvPr/>
        </p:nvSpPr>
        <p:spPr>
          <a:xfrm>
            <a:off x="5410696" y="3563492"/>
            <a:ext cx="122460" cy="128929"/>
          </a:xfrm>
          <a:prstGeom prst="flowChartConnector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1" name="Flowchart: Connector 20">
            <a:extLst>
              <a:ext uri="{FF2B5EF4-FFF2-40B4-BE49-F238E27FC236}">
                <a16:creationId xmlns:a16="http://schemas.microsoft.com/office/drawing/2014/main" xmlns="" id="{3135A5D1-5ADF-4967-A7FF-ECAA63C6CF73}"/>
              </a:ext>
            </a:extLst>
          </p:cNvPr>
          <p:cNvSpPr>
            <a:spLocks noChangeAspect="1"/>
          </p:cNvSpPr>
          <p:nvPr/>
        </p:nvSpPr>
        <p:spPr>
          <a:xfrm>
            <a:off x="4237360" y="3300860"/>
            <a:ext cx="122460" cy="12892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24C57F-FFF9-4620-9C7A-DAAFA3C4C1C8}"/>
              </a:ext>
            </a:extLst>
          </p:cNvPr>
          <p:cNvSpPr txBox="1"/>
          <p:nvPr/>
        </p:nvSpPr>
        <p:spPr>
          <a:xfrm>
            <a:off x="6588224" y="3059436"/>
            <a:ext cx="1296144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+mj-ea"/>
                <a:ea typeface="+mj-ea"/>
              </a:rPr>
              <a:t>PAL, </a:t>
            </a:r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Pohang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(e-</a:t>
            </a:r>
            <a:r>
              <a:rPr lang="en-US" sz="1200" b="1" dirty="0" err="1" smtClean="0">
                <a:solidFill>
                  <a:srgbClr val="002060"/>
                </a:solidFill>
                <a:latin typeface="+mj-ea"/>
                <a:ea typeface="+mj-ea"/>
              </a:rPr>
              <a:t>linac</a:t>
            </a:r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)</a:t>
            </a:r>
            <a:endParaRPr lang="en-US" sz="12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8D6924-D26B-4D3E-90A7-8AFD90F45778}"/>
              </a:ext>
            </a:extLst>
          </p:cNvPr>
          <p:cNvSpPr txBox="1"/>
          <p:nvPr/>
        </p:nvSpPr>
        <p:spPr>
          <a:xfrm>
            <a:off x="6114567" y="4241230"/>
            <a:ext cx="176980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VIBA/KBSI, Busan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(ion-</a:t>
            </a:r>
            <a:r>
              <a:rPr lang="en-US" sz="1200" b="1" dirty="0" err="1" smtClean="0">
                <a:solidFill>
                  <a:srgbClr val="FF0000"/>
                </a:solidFill>
                <a:latin typeface="+mj-ea"/>
                <a:ea typeface="+mj-ea"/>
              </a:rPr>
              <a:t>linac</a:t>
            </a:r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sz="1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A189CF-4483-4501-8AD0-71744D906CD8}"/>
              </a:ext>
            </a:extLst>
          </p:cNvPr>
          <p:cNvSpPr txBox="1"/>
          <p:nvPr/>
        </p:nvSpPr>
        <p:spPr>
          <a:xfrm>
            <a:off x="6372200" y="3563492"/>
            <a:ext cx="2088232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+mj-ea"/>
                <a:ea typeface="+mj-ea"/>
              </a:rPr>
              <a:t>KAERI/KOMAC, </a:t>
            </a:r>
            <a:r>
              <a:rPr lang="en-US" sz="1200" b="1" dirty="0" err="1" smtClean="0">
                <a:solidFill>
                  <a:srgbClr val="002060"/>
                </a:solidFill>
                <a:latin typeface="+mj-ea"/>
                <a:ea typeface="+mj-ea"/>
              </a:rPr>
              <a:t>Gyeongju</a:t>
            </a:r>
            <a:endParaRPr lang="en-US" sz="1200" b="1" dirty="0" smtClean="0">
              <a:solidFill>
                <a:srgbClr val="002060"/>
              </a:solidFill>
              <a:latin typeface="+mj-ea"/>
              <a:ea typeface="+mj-ea"/>
            </a:endParaRPr>
          </a:p>
          <a:p>
            <a:pPr algn="ctr"/>
            <a:r>
              <a:rPr lang="en-US" sz="1200" b="1" smtClean="0">
                <a:solidFill>
                  <a:srgbClr val="002060"/>
                </a:solidFill>
                <a:latin typeface="+mj-ea"/>
                <a:ea typeface="+mj-ea"/>
              </a:rPr>
              <a:t>(p-linac, </a:t>
            </a:r>
            <a:r>
              <a:rPr lang="en-US" sz="1200" b="1" smtClean="0">
                <a:solidFill>
                  <a:srgbClr val="FF0000"/>
                </a:solidFill>
                <a:latin typeface="+mj-ea"/>
                <a:ea typeface="+mj-ea"/>
              </a:rPr>
              <a:t>200 MeV upgrade for soft error</a:t>
            </a:r>
            <a:r>
              <a:rPr lang="en-US" sz="1200" b="1" smtClean="0">
                <a:solidFill>
                  <a:srgbClr val="002060"/>
                </a:solidFill>
                <a:latin typeface="+mj-ea"/>
                <a:ea typeface="+mj-ea"/>
              </a:rPr>
              <a:t>)</a:t>
            </a:r>
            <a:endParaRPr lang="en-US" sz="12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8D08DE-2D6B-4EA1-B00A-8B654F6311B7}"/>
              </a:ext>
            </a:extLst>
          </p:cNvPr>
          <p:cNvSpPr txBox="1"/>
          <p:nvPr/>
        </p:nvSpPr>
        <p:spPr>
          <a:xfrm>
            <a:off x="539552" y="4037931"/>
            <a:ext cx="1904482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+mj-ea"/>
                <a:ea typeface="+mj-ea"/>
              </a:rPr>
              <a:t>KAERI/ARTI, </a:t>
            </a:r>
            <a:r>
              <a:rPr lang="en-US" sz="1200" b="1" dirty="0" err="1" smtClean="0">
                <a:solidFill>
                  <a:srgbClr val="002060"/>
                </a:solidFill>
                <a:latin typeface="+mj-ea"/>
                <a:ea typeface="+mj-ea"/>
              </a:rPr>
              <a:t>Jeongeup</a:t>
            </a:r>
            <a:endParaRPr lang="en-US" sz="1200" b="1" dirty="0" smtClean="0">
              <a:solidFill>
                <a:srgbClr val="00206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+mj-ea"/>
              </a:rPr>
              <a:t>(p-Cyclotron</a:t>
            </a:r>
            <a:r>
              <a:rPr lang="en-US" altLang="ko-KR" sz="1200" b="1" dirty="0" smtClean="0">
                <a:solidFill>
                  <a:srgbClr val="002060"/>
                </a:solidFill>
                <a:latin typeface="+mj-ea"/>
              </a:rPr>
              <a:t>)</a:t>
            </a:r>
            <a:endParaRPr lang="en-US" altLang="ko-KR" sz="1200" b="1" dirty="0">
              <a:solidFill>
                <a:srgbClr val="002060"/>
              </a:solidFill>
              <a:latin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04EC30-AC55-4E36-A887-1BB0E4F54DA2}"/>
              </a:ext>
            </a:extLst>
          </p:cNvPr>
          <p:cNvSpPr txBox="1"/>
          <p:nvPr/>
        </p:nvSpPr>
        <p:spPr>
          <a:xfrm>
            <a:off x="6190766" y="2046674"/>
            <a:ext cx="1621593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+mj-ea"/>
                <a:ea typeface="+mj-ea"/>
              </a:rPr>
              <a:t>KIRAMS, </a:t>
            </a:r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Seoul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(p-Cyclotron)</a:t>
            </a:r>
            <a:endParaRPr lang="en-US" sz="12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7" name="Flowchart: Connector 36">
            <a:extLst>
              <a:ext uri="{FF2B5EF4-FFF2-40B4-BE49-F238E27FC236}">
                <a16:creationId xmlns:a16="http://schemas.microsoft.com/office/drawing/2014/main" xmlns="" id="{A1B2C71F-5A7B-43F2-B306-0AE12A6D197A}"/>
              </a:ext>
            </a:extLst>
          </p:cNvPr>
          <p:cNvSpPr>
            <a:spLocks noChangeAspect="1"/>
          </p:cNvSpPr>
          <p:nvPr/>
        </p:nvSpPr>
        <p:spPr>
          <a:xfrm>
            <a:off x="4283968" y="3347468"/>
            <a:ext cx="122460" cy="128929"/>
          </a:xfrm>
          <a:prstGeom prst="flowChartConnector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0A30C6-8B88-4CAB-8010-6A7ED977CB93}"/>
              </a:ext>
            </a:extLst>
          </p:cNvPr>
          <p:cNvSpPr txBox="1"/>
          <p:nvPr/>
        </p:nvSpPr>
        <p:spPr>
          <a:xfrm>
            <a:off x="1115616" y="2915420"/>
            <a:ext cx="132841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+mj-ea"/>
                <a:ea typeface="+mj-ea"/>
              </a:rPr>
              <a:t>RISP, </a:t>
            </a:r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Daejeon</a:t>
            </a:r>
          </a:p>
          <a:p>
            <a:pPr algn="ctr"/>
            <a:r>
              <a:rPr lang="en-US" sz="1200" b="1" smtClean="0">
                <a:solidFill>
                  <a:srgbClr val="FF0000"/>
                </a:solidFill>
                <a:latin typeface="+mj-ea"/>
                <a:ea typeface="+mj-ea"/>
              </a:rPr>
              <a:t>(NDPS/TOF)</a:t>
            </a:r>
            <a:endParaRPr lang="en-US" sz="1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BE11B5F-7F09-4674-B7FE-8FC9C8418888}"/>
              </a:ext>
            </a:extLst>
          </p:cNvPr>
          <p:cNvSpPr txBox="1"/>
          <p:nvPr/>
        </p:nvSpPr>
        <p:spPr>
          <a:xfrm>
            <a:off x="1043608" y="3462616"/>
            <a:ext cx="1400427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+mj-ea"/>
                <a:ea typeface="+mj-ea"/>
              </a:rPr>
              <a:t>KAERI, </a:t>
            </a:r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Daejeon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(e-</a:t>
            </a:r>
            <a:r>
              <a:rPr lang="en-US" sz="1200" b="1" dirty="0" err="1" smtClean="0">
                <a:solidFill>
                  <a:srgbClr val="002060"/>
                </a:solidFill>
                <a:latin typeface="+mj-ea"/>
                <a:ea typeface="+mj-ea"/>
              </a:rPr>
              <a:t>linac</a:t>
            </a:r>
            <a:r>
              <a:rPr lang="en-US" sz="1200" b="1" dirty="0" smtClean="0">
                <a:solidFill>
                  <a:srgbClr val="002060"/>
                </a:solidFill>
                <a:latin typeface="+mj-ea"/>
                <a:ea typeface="+mj-ea"/>
              </a:rPr>
              <a:t>)</a:t>
            </a:r>
            <a:endParaRPr lang="en-US" sz="12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cxnSp>
        <p:nvCxnSpPr>
          <p:cNvPr id="20" name="Straight Arrow Connector 46">
            <a:extLst>
              <a:ext uri="{FF2B5EF4-FFF2-40B4-BE49-F238E27FC236}">
                <a16:creationId xmlns:a16="http://schemas.microsoft.com/office/drawing/2014/main" xmlns="" id="{C9C86C99-5F07-49BC-948D-580D8038CE8F}"/>
              </a:ext>
            </a:extLst>
          </p:cNvPr>
          <p:cNvCxnSpPr>
            <a:cxnSpLocks/>
            <a:stCxn id="16" idx="1"/>
            <a:endCxn id="8" idx="0"/>
          </p:cNvCxnSpPr>
          <p:nvPr/>
        </p:nvCxnSpPr>
        <p:spPr>
          <a:xfrm flipH="1">
            <a:off x="4121729" y="2277507"/>
            <a:ext cx="2069037" cy="2346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49">
            <a:extLst>
              <a:ext uri="{FF2B5EF4-FFF2-40B4-BE49-F238E27FC236}">
                <a16:creationId xmlns:a16="http://schemas.microsoft.com/office/drawing/2014/main" xmlns="" id="{72EDAADC-AD19-4D6B-A56E-58496DA27C18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444035" y="3146253"/>
            <a:ext cx="1767925" cy="2012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52">
            <a:extLst>
              <a:ext uri="{FF2B5EF4-FFF2-40B4-BE49-F238E27FC236}">
                <a16:creationId xmlns:a16="http://schemas.microsoft.com/office/drawing/2014/main" xmlns="" id="{05962886-916D-490D-95D7-238E6AEDFE5C}"/>
              </a:ext>
            </a:extLst>
          </p:cNvPr>
          <p:cNvCxnSpPr>
            <a:cxnSpLocks/>
            <a:stCxn id="19" idx="3"/>
            <a:endCxn id="17" idx="3"/>
          </p:cNvCxnSpPr>
          <p:nvPr/>
        </p:nvCxnSpPr>
        <p:spPr>
          <a:xfrm flipV="1">
            <a:off x="2444035" y="3457516"/>
            <a:ext cx="1857867" cy="2359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55">
            <a:extLst>
              <a:ext uri="{FF2B5EF4-FFF2-40B4-BE49-F238E27FC236}">
                <a16:creationId xmlns:a16="http://schemas.microsoft.com/office/drawing/2014/main" xmlns="" id="{1156384B-64EF-4426-AF1C-C231BF4A14AD}"/>
              </a:ext>
            </a:extLst>
          </p:cNvPr>
          <p:cNvCxnSpPr>
            <a:cxnSpLocks/>
            <a:stCxn id="15" idx="3"/>
            <a:endCxn id="7" idx="2"/>
          </p:cNvCxnSpPr>
          <p:nvPr/>
        </p:nvCxnSpPr>
        <p:spPr>
          <a:xfrm flipV="1">
            <a:off x="2444034" y="3853246"/>
            <a:ext cx="1463728" cy="4155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61">
            <a:extLst>
              <a:ext uri="{FF2B5EF4-FFF2-40B4-BE49-F238E27FC236}">
                <a16:creationId xmlns:a16="http://schemas.microsoft.com/office/drawing/2014/main" xmlns="" id="{A2C886A4-AA68-439E-949F-F7B718100741}"/>
              </a:ext>
            </a:extLst>
          </p:cNvPr>
          <p:cNvCxnSpPr>
            <a:cxnSpLocks/>
          </p:cNvCxnSpPr>
          <p:nvPr/>
        </p:nvCxnSpPr>
        <p:spPr>
          <a:xfrm flipH="1">
            <a:off x="5508104" y="3347468"/>
            <a:ext cx="1077887" cy="2458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64">
            <a:extLst>
              <a:ext uri="{FF2B5EF4-FFF2-40B4-BE49-F238E27FC236}">
                <a16:creationId xmlns:a16="http://schemas.microsoft.com/office/drawing/2014/main" xmlns="" id="{C4957C60-AC2A-4A3B-942C-947AF66D7BCD}"/>
              </a:ext>
            </a:extLst>
          </p:cNvPr>
          <p:cNvCxnSpPr>
            <a:cxnSpLocks/>
            <a:stCxn id="14" idx="1"/>
            <a:endCxn id="9" idx="6"/>
          </p:cNvCxnSpPr>
          <p:nvPr/>
        </p:nvCxnSpPr>
        <p:spPr>
          <a:xfrm flipH="1" flipV="1">
            <a:off x="5434548" y="3740223"/>
            <a:ext cx="937652" cy="14643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67">
            <a:extLst>
              <a:ext uri="{FF2B5EF4-FFF2-40B4-BE49-F238E27FC236}">
                <a16:creationId xmlns:a16="http://schemas.microsoft.com/office/drawing/2014/main" xmlns="" id="{049C959B-F36A-41F4-BBBD-80EEECD2ED8C}"/>
              </a:ext>
            </a:extLst>
          </p:cNvPr>
          <p:cNvCxnSpPr>
            <a:cxnSpLocks/>
            <a:stCxn id="13" idx="1"/>
            <a:endCxn id="6" idx="6"/>
          </p:cNvCxnSpPr>
          <p:nvPr/>
        </p:nvCxnSpPr>
        <p:spPr>
          <a:xfrm flipH="1" flipV="1">
            <a:off x="5338332" y="4141515"/>
            <a:ext cx="776235" cy="330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D8DDBC-952B-4261-BA31-FC1503026DE1}"/>
              </a:ext>
            </a:extLst>
          </p:cNvPr>
          <p:cNvSpPr txBox="1"/>
          <p:nvPr/>
        </p:nvSpPr>
        <p:spPr>
          <a:xfrm>
            <a:off x="755576" y="2403454"/>
            <a:ext cx="177541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+mj-ea"/>
                <a:ea typeface="+mj-ea"/>
              </a:rPr>
              <a:t>Gil Hospital, </a:t>
            </a:r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Incheon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+mj-ea"/>
                <a:ea typeface="+mj-ea"/>
              </a:rPr>
              <a:t>(BNCT)</a:t>
            </a:r>
            <a:endParaRPr lang="en-US" sz="1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cxnSp>
        <p:nvCxnSpPr>
          <p:cNvPr id="28" name="Straight Arrow Connector 79">
            <a:extLst>
              <a:ext uri="{FF2B5EF4-FFF2-40B4-BE49-F238E27FC236}">
                <a16:creationId xmlns:a16="http://schemas.microsoft.com/office/drawing/2014/main" xmlns="" id="{30A97924-3647-43B0-9621-FB130EEF6E7E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>
            <a:off x="2530992" y="2634287"/>
            <a:ext cx="1384280" cy="395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Flowchart: Connector 83">
            <a:extLst>
              <a:ext uri="{FF2B5EF4-FFF2-40B4-BE49-F238E27FC236}">
                <a16:creationId xmlns:a16="http://schemas.microsoft.com/office/drawing/2014/main" xmlns="" id="{82E86E80-ED93-43E6-B383-222DDB3514BA}"/>
              </a:ext>
            </a:extLst>
          </p:cNvPr>
          <p:cNvSpPr>
            <a:spLocks noChangeAspect="1"/>
          </p:cNvSpPr>
          <p:nvPr/>
        </p:nvSpPr>
        <p:spPr>
          <a:xfrm>
            <a:off x="3897338" y="2563794"/>
            <a:ext cx="122460" cy="12892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9DA8564-251C-4A6D-80C4-8431A3714A14}"/>
              </a:ext>
            </a:extLst>
          </p:cNvPr>
          <p:cNvSpPr txBox="1"/>
          <p:nvPr/>
        </p:nvSpPr>
        <p:spPr>
          <a:xfrm>
            <a:off x="6228184" y="4859636"/>
            <a:ext cx="2664296" cy="73866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ea"/>
                <a:ea typeface="+mj-ea"/>
              </a:rPr>
              <a:t>Dark Blue: In Operation</a:t>
            </a:r>
          </a:p>
          <a:p>
            <a:r>
              <a:rPr lang="en-US" sz="1400" b="1" dirty="0">
                <a:solidFill>
                  <a:srgbClr val="FF0000"/>
                </a:solidFill>
                <a:latin typeface="+mj-ea"/>
                <a:ea typeface="+mj-ea"/>
              </a:rPr>
              <a:t>Red: Under Construction or 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Planning, R&amp;D</a:t>
            </a:r>
            <a:endParaRPr lang="en-US" sz="1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04627" y="182711"/>
            <a:ext cx="666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Other Accelerator-based neutron facilities in Korea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77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04627" y="182711"/>
            <a:ext cx="18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NDPS Facility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F8770F-91EB-4F34-8D47-A05636154DD6}"/>
              </a:ext>
            </a:extLst>
          </p:cNvPr>
          <p:cNvSpPr txBox="1"/>
          <p:nvPr/>
        </p:nvSpPr>
        <p:spPr>
          <a:xfrm>
            <a:off x="517110" y="1196752"/>
            <a:ext cx="8125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Nuclear Data Production System (NDPS) is an experimental system for measuring nuclear data by use of neutron Time-of-Flight detection systems.</a:t>
            </a:r>
          </a:p>
          <a:p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RAON provides deuterons and protons up to 53 MeV and 88 MeV, respectively.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Pulsed beams with up to ~12 </a:t>
            </a:r>
            <a:r>
              <a:rPr lang="en-US" altLang="ko-KR" sz="2000" dirty="0" err="1">
                <a:latin typeface="Times New Roman" pitchFamily="18" charset="0"/>
                <a:cs typeface="Times New Roman" pitchFamily="18" charset="0"/>
              </a:rPr>
              <a:t>μA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can be used to measure neutron-induced cross sections. The range of the beam repetition rate is to be 1 kHz ~ 1MHz. The beam width of the pulsed beams is aimed to be as small as 1~2 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By using high energy neutrons, nuclear data such as fission cross section of actinides and (n, </a:t>
            </a:r>
            <a:r>
              <a:rPr lang="en-US" altLang="ko-KR" sz="2000" dirty="0" err="1">
                <a:latin typeface="Times New Roman" pitchFamily="18" charset="0"/>
                <a:cs typeface="Times New Roman" pitchFamily="18" charset="0"/>
              </a:rPr>
              <a:t>xn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) cross sections can be measured at NDPS.</a:t>
            </a:r>
          </a:p>
        </p:txBody>
      </p:sp>
    </p:spTree>
    <p:extLst>
      <p:ext uri="{BB962C8B-B14F-4D97-AF65-F5344CB8AC3E}">
        <p14:creationId xmlns:p14="http://schemas.microsoft.com/office/powerpoint/2010/main" val="32779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4627" y="182711"/>
            <a:ext cx="267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NDPS Collaborators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11560" y="980728"/>
            <a:ext cx="3456384" cy="55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Sangjin</a:t>
            </a:r>
            <a:r>
              <a:rPr lang="en-US" altLang="ko-K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 (IBS/RISP)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Tae-Ik Ro (Dong-A Univ.)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Guinyun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(</a:t>
            </a:r>
            <a:r>
              <a:rPr lang="en-US" altLang="ko-KR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Kyungpook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Univ.)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Goo </a:t>
            </a:r>
            <a:r>
              <a:rPr lang="en-US" altLang="ko-KR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Hur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H. Lee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Seunghyun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Young-Ouk Lee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Tae-Young Song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Seung Dae Yang (KAERI)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Sung-Chul Yang (KAERI)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Moses 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Chung (UNIST</a:t>
            </a: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Tae-Sun Park (SKKU)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Vivek</a:t>
            </a: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kern="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Chavan</a:t>
            </a: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(SKKU)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Seung-Woo Hong (SKKU</a:t>
            </a:r>
            <a:r>
              <a:rPr lang="en-US" altLang="ko-KR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11960" y="980728"/>
            <a:ext cx="4608512" cy="358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Satoshi Chiba (</a:t>
            </a: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Tokyo Tech) </a:t>
            </a:r>
            <a:endParaRPr lang="en-US" altLang="ko-KR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Katsuhisa Nishio (JAEA)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Nobuhiro </a:t>
            </a:r>
            <a:r>
              <a:rPr lang="en-US" altLang="ko-KR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Shigyo</a:t>
            </a:r>
            <a:r>
              <a:rPr lang="en-US" altLang="ko-K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(Kyushu University)</a:t>
            </a:r>
            <a:endParaRPr lang="ko-KR" altLang="ko-KR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Yukinobu Watanabe (Kyushu University)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Hiroshi </a:t>
            </a:r>
            <a:r>
              <a:rPr lang="en-US" altLang="ko-KR" kern="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Yashima</a:t>
            </a: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(Kyoto University)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US" altLang="ko-KR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Schillebeeckx</a:t>
            </a:r>
            <a:r>
              <a:rPr lang="en-US" altLang="ko-KR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(GELINA, JRC)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more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altLang="ko-KR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to any foreign users ! </a:t>
            </a:r>
            <a:endParaRPr lang="en-US" altLang="ko-KR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627" y="182711"/>
            <a:ext cx="185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NDPS Facility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1" y="1018745"/>
            <a:ext cx="7771543" cy="2932439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499282E5-6177-473D-BBC2-885C14B63C84}"/>
              </a:ext>
            </a:extLst>
          </p:cNvPr>
          <p:cNvSpPr/>
          <p:nvPr/>
        </p:nvSpPr>
        <p:spPr>
          <a:xfrm>
            <a:off x="251520" y="5805264"/>
            <a:ext cx="4704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NDPS budget : 3,000,000,000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KRW ~ 3M US$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그림 2">
            <a:extLst>
              <a:ext uri="{FF2B5EF4-FFF2-40B4-BE49-F238E27FC236}">
                <a16:creationId xmlns:a16="http://schemas.microsoft.com/office/drawing/2014/main" xmlns="" id="{3AE5B2CB-1F25-42A5-8381-A0A9C137D4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89952" y="3272183"/>
            <a:ext cx="3814296" cy="2389065"/>
          </a:xfrm>
          <a:prstGeom prst="rect">
            <a:avLst/>
          </a:prstGeom>
        </p:spPr>
      </p:pic>
      <p:cxnSp>
        <p:nvCxnSpPr>
          <p:cNvPr id="33" name="직선 화살표 연결선 32"/>
          <p:cNvCxnSpPr/>
          <p:nvPr/>
        </p:nvCxnSpPr>
        <p:spPr>
          <a:xfrm flipH="1">
            <a:off x="3419872" y="2197429"/>
            <a:ext cx="925450" cy="11467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>
            <a:off x="5220072" y="2233433"/>
            <a:ext cx="1512168" cy="11107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8944" y="3380344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SCL3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318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627" y="182711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NDPS Parameters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81693"/>
              </p:ext>
            </p:extLst>
          </p:nvPr>
        </p:nvGraphicFramePr>
        <p:xfrm>
          <a:off x="701014" y="894328"/>
          <a:ext cx="783611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514"/>
                <a:gridCol w="5400600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Neutron Production Characteristics</a:t>
                      </a:r>
                      <a:r>
                        <a:rPr lang="en-US" altLang="ko-KR" baseline="0" smtClean="0"/>
                        <a:t> </a:t>
                      </a:r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Neutro energy</a:t>
                      </a:r>
                      <a:r>
                        <a:rPr lang="en-US" altLang="ko-KR" sz="1600" baseline="0" smtClean="0"/>
                        <a:t> 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&lt;~53 MeV (white), &lt;~88 MeV (mono-energetic)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Neutron</a:t>
                      </a:r>
                      <a:r>
                        <a:rPr lang="en-US" altLang="ko-KR" sz="1600" baseline="0" smtClean="0"/>
                        <a:t> flux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~2</a:t>
                      </a:r>
                      <a:r>
                        <a:rPr lang="en-US" altLang="ko-KR" sz="1600" baseline="0" smtClean="0"/>
                        <a:t> X 10^12 nuetron/sr/</a:t>
                      </a:r>
                      <a:r>
                        <a:rPr lang="en-US" altLang="ko-KR" sz="1600" baseline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altLang="ko-KR" sz="1600" baseline="0" smtClean="0"/>
                        <a:t>C (white)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Beam</a:t>
                      </a:r>
                      <a:r>
                        <a:rPr lang="en-US" altLang="ko-KR" sz="1600" baseline="0" smtClean="0"/>
                        <a:t> p</a:t>
                      </a:r>
                      <a:r>
                        <a:rPr lang="en-US" altLang="ko-KR" sz="1600" smtClean="0"/>
                        <a:t>ulse rep. rate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1 kHz ~ 1 MHz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Beam pulse</a:t>
                      </a:r>
                      <a:r>
                        <a:rPr lang="en-US" altLang="ko-KR" sz="1600" baseline="0" smtClean="0"/>
                        <a:t> width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1~2 ns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Accuracy</a:t>
                      </a:r>
                      <a:r>
                        <a:rPr lang="en-US" altLang="ko-KR" sz="1600" baseline="0" smtClean="0"/>
                        <a:t> </a:t>
                      </a:r>
                      <a:endParaRPr lang="en-US" altLang="ko-KR" sz="16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&lt;10%</a:t>
                      </a:r>
                      <a:endParaRPr lang="ko-KR" altLang="en-US" sz="16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420510"/>
              </p:ext>
            </p:extLst>
          </p:nvPr>
        </p:nvGraphicFramePr>
        <p:xfrm>
          <a:off x="683568" y="3436208"/>
          <a:ext cx="7836114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514"/>
                <a:gridCol w="5400600"/>
              </a:tblGrid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Target and</a:t>
                      </a:r>
                      <a:r>
                        <a:rPr lang="en-US" altLang="ko-KR" baseline="0" smtClean="0"/>
                        <a:t> Dector System</a:t>
                      </a:r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Thick target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C:</a:t>
                      </a:r>
                      <a:r>
                        <a:rPr lang="en-US" altLang="ko-KR" sz="1600" baseline="0" smtClean="0"/>
                        <a:t> &lt; 10 mm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Thin target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Li: &lt; 5 mm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Neutron</a:t>
                      </a:r>
                      <a:r>
                        <a:rPr lang="en-US" altLang="ko-KR" sz="1600" baseline="0" smtClean="0"/>
                        <a:t> collimator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Fe + PE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Neutron beam dump</a:t>
                      </a:r>
                      <a:endParaRPr lang="ko-KR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Concrete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Proton</a:t>
                      </a:r>
                      <a:r>
                        <a:rPr lang="en-US" altLang="ko-KR" sz="1600" baseline="0" smtClean="0"/>
                        <a:t> beam dump</a:t>
                      </a:r>
                      <a:endParaRPr lang="en-US" altLang="ko-KR" sz="16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Cu</a:t>
                      </a:r>
                      <a:endParaRPr lang="ko-KR" alt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smtClean="0"/>
                        <a:t>n-TOF</a:t>
                      </a:r>
                      <a:r>
                        <a:rPr lang="en-US" altLang="ko-KR" sz="1600" baseline="0" smtClean="0"/>
                        <a:t> system (with plastic dectectors)</a:t>
                      </a:r>
                    </a:p>
                    <a:p>
                      <a:pPr latinLnBrk="1"/>
                      <a:r>
                        <a:rPr lang="en-US" altLang="ko-KR" sz="1600" baseline="0" smtClean="0"/>
                        <a:t>Fission cross-section detector</a:t>
                      </a:r>
                      <a:endParaRPr lang="ko-KR" altLang="en-US" sz="160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4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/>
          <p:nvPr/>
        </p:nvSpPr>
        <p:spPr>
          <a:xfrm>
            <a:off x="1876098" y="764704"/>
            <a:ext cx="2033270" cy="368935"/>
          </a:xfrm>
          <a:custGeom>
            <a:avLst/>
            <a:gdLst/>
            <a:ahLst/>
            <a:cxnLst/>
            <a:rect l="l" t="t" r="r" b="b"/>
            <a:pathLst>
              <a:path w="2033270" h="368934">
                <a:moveTo>
                  <a:pt x="0" y="0"/>
                </a:moveTo>
                <a:lnTo>
                  <a:pt x="2033015" y="0"/>
                </a:lnTo>
                <a:lnTo>
                  <a:pt x="2033015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 txBox="1"/>
          <p:nvPr/>
        </p:nvSpPr>
        <p:spPr>
          <a:xfrm>
            <a:off x="1955585" y="833966"/>
            <a:ext cx="185229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solidFill>
                  <a:srgbClr val="113F71"/>
                </a:solidFill>
                <a:latin typeface="맑은 고딕"/>
                <a:cs typeface="맑은 고딕"/>
              </a:rPr>
              <a:t>d + C/Be</a:t>
            </a:r>
            <a:r>
              <a:rPr b="1" spc="-5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b="1" spc="-10" dirty="0">
                <a:solidFill>
                  <a:srgbClr val="113F71"/>
                </a:solidFill>
                <a:latin typeface="맑은 고딕"/>
                <a:cs typeface="맑은 고딕"/>
              </a:rPr>
              <a:t>(</a:t>
            </a:r>
            <a:r>
              <a:rPr b="1" spc="-5" dirty="0">
                <a:solidFill>
                  <a:srgbClr val="113F71"/>
                </a:solidFill>
                <a:latin typeface="맑은 고딕"/>
                <a:cs typeface="맑은 고딕"/>
              </a:rPr>
              <a:t>w</a:t>
            </a:r>
            <a:r>
              <a:rPr b="1" spc="-20" dirty="0">
                <a:solidFill>
                  <a:srgbClr val="113F71"/>
                </a:solidFill>
                <a:latin typeface="맑은 고딕"/>
                <a:cs typeface="맑은 고딕"/>
              </a:rPr>
              <a:t>h</a:t>
            </a:r>
            <a:r>
              <a:rPr b="1" spc="-5" dirty="0">
                <a:solidFill>
                  <a:srgbClr val="113F71"/>
                </a:solidFill>
                <a:latin typeface="맑은 고딕"/>
                <a:cs typeface="맑은 고딕"/>
              </a:rPr>
              <a:t>i</a:t>
            </a:r>
            <a:r>
              <a:rPr b="1" spc="-10" dirty="0">
                <a:solidFill>
                  <a:srgbClr val="113F71"/>
                </a:solidFill>
                <a:latin typeface="맑은 고딕"/>
                <a:cs typeface="맑은 고딕"/>
              </a:rPr>
              <a:t>t</a:t>
            </a:r>
            <a:r>
              <a:rPr b="1" spc="-20" dirty="0">
                <a:solidFill>
                  <a:srgbClr val="113F71"/>
                </a:solidFill>
                <a:latin typeface="맑은 고딕"/>
                <a:cs typeface="맑은 고딕"/>
              </a:rPr>
              <a:t>e</a:t>
            </a:r>
            <a:r>
              <a:rPr b="1" spc="-10" dirty="0">
                <a:solidFill>
                  <a:srgbClr val="113F71"/>
                </a:solidFill>
                <a:latin typeface="맑은 고딕"/>
                <a:cs typeface="맑은 고딕"/>
              </a:rPr>
              <a:t>)</a:t>
            </a:r>
            <a:endParaRPr>
              <a:latin typeface="맑은 고딕"/>
              <a:cs typeface="맑은 고딕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1074475" y="1127416"/>
            <a:ext cx="3593871" cy="2293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1100383" y="3459137"/>
            <a:ext cx="3587632" cy="2293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 txBox="1"/>
          <p:nvPr/>
        </p:nvSpPr>
        <p:spPr>
          <a:xfrm>
            <a:off x="1789135" y="5779779"/>
            <a:ext cx="220218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marR="5080" indent="-353695"/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Sim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u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l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a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ti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o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sz="1000" b="1" spc="25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o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f</a:t>
            </a:r>
            <a:r>
              <a:rPr sz="1000" b="1" spc="20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e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u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tr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o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sz="1000" b="1" spc="25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spe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c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tra</a:t>
            </a:r>
            <a:r>
              <a:rPr sz="1000" b="1" spc="5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a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 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0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° 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a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d</a:t>
            </a:r>
            <a:r>
              <a:rPr sz="1000" b="1" spc="5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a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g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u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l</a:t>
            </a:r>
            <a:r>
              <a:rPr sz="1000" b="1" spc="-15" dirty="0">
                <a:solidFill>
                  <a:srgbClr val="113F71"/>
                </a:solidFill>
                <a:latin typeface="맑은 고딕"/>
                <a:cs typeface="맑은 고딕"/>
              </a:rPr>
              <a:t>a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r</a:t>
            </a:r>
            <a:r>
              <a:rPr sz="1000" b="1" spc="10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di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s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trib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u</a:t>
            </a:r>
            <a:r>
              <a:rPr sz="1000" b="1" spc="-5" dirty="0">
                <a:solidFill>
                  <a:srgbClr val="113F71"/>
                </a:solidFill>
                <a:latin typeface="맑은 고딕"/>
                <a:cs typeface="맑은 고딕"/>
              </a:rPr>
              <a:t>ti</a:t>
            </a:r>
            <a:r>
              <a:rPr sz="1000" b="1" spc="-20" dirty="0">
                <a:solidFill>
                  <a:srgbClr val="113F71"/>
                </a:solidFill>
                <a:latin typeface="맑은 고딕"/>
                <a:cs typeface="맑은 고딕"/>
              </a:rPr>
              <a:t>o</a:t>
            </a:r>
            <a:r>
              <a:rPr sz="1000" b="1" spc="-10" dirty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endParaRPr sz="1000">
              <a:latin typeface="맑은 고딕"/>
              <a:cs typeface="맑은 고딕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5715678" y="5720649"/>
            <a:ext cx="20440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Li</a:t>
            </a:r>
            <a:r>
              <a:rPr sz="1200" spc="-15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(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Quas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i-</a:t>
            </a:r>
            <a:r>
              <a:rPr sz="1200" spc="5" dirty="0">
                <a:solidFill>
                  <a:srgbClr val="113F71"/>
                </a:solidFill>
                <a:latin typeface="Arial"/>
                <a:cs typeface="Arial"/>
              </a:rPr>
              <a:t>m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ono</a:t>
            </a:r>
            <a:r>
              <a:rPr sz="1200" spc="-45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ene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r</a:t>
            </a:r>
            <a:r>
              <a:rPr sz="1200" spc="-10" dirty="0">
                <a:solidFill>
                  <a:srgbClr val="113F71"/>
                </a:solidFill>
                <a:latin typeface="Arial"/>
                <a:cs typeface="Arial"/>
              </a:rPr>
              <a:t>g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et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c)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196145" y="1304780"/>
            <a:ext cx="3029585" cy="1836420"/>
          </a:xfrm>
          <a:custGeom>
            <a:avLst/>
            <a:gdLst/>
            <a:ahLst/>
            <a:cxnLst/>
            <a:rect l="l" t="t" r="r" b="b"/>
            <a:pathLst>
              <a:path w="3029584" h="1836420">
                <a:moveTo>
                  <a:pt x="0" y="0"/>
                </a:moveTo>
                <a:lnTo>
                  <a:pt x="3029268" y="0"/>
                </a:lnTo>
                <a:lnTo>
                  <a:pt x="3029268" y="1836417"/>
                </a:lnTo>
                <a:lnTo>
                  <a:pt x="0" y="18364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5196149" y="1304780"/>
            <a:ext cx="3029585" cy="1836420"/>
          </a:xfrm>
          <a:custGeom>
            <a:avLst/>
            <a:gdLst/>
            <a:ahLst/>
            <a:cxnLst/>
            <a:rect l="l" t="t" r="r" b="b"/>
            <a:pathLst>
              <a:path w="3029584" h="1836420">
                <a:moveTo>
                  <a:pt x="0" y="0"/>
                </a:moveTo>
                <a:lnTo>
                  <a:pt x="3029268" y="0"/>
                </a:lnTo>
                <a:lnTo>
                  <a:pt x="3029268" y="1836417"/>
                </a:lnTo>
                <a:lnTo>
                  <a:pt x="0" y="1836417"/>
                </a:lnTo>
                <a:lnTo>
                  <a:pt x="0" y="0"/>
                </a:lnTo>
                <a:close/>
              </a:path>
            </a:pathLst>
          </a:custGeom>
          <a:ln w="3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5196147" y="1304780"/>
            <a:ext cx="3029585" cy="0"/>
          </a:xfrm>
          <a:custGeom>
            <a:avLst/>
            <a:gdLst/>
            <a:ahLst/>
            <a:cxnLst/>
            <a:rect l="l" t="t" r="r" b="b"/>
            <a:pathLst>
              <a:path w="3029584">
                <a:moveTo>
                  <a:pt x="0" y="0"/>
                </a:moveTo>
                <a:lnTo>
                  <a:pt x="3029274" y="0"/>
                </a:lnTo>
              </a:path>
            </a:pathLst>
          </a:custGeom>
          <a:ln w="3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8225415" y="13047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>
            <a:off x="5196147" y="3141197"/>
            <a:ext cx="3029585" cy="0"/>
          </a:xfrm>
          <a:custGeom>
            <a:avLst/>
            <a:gdLst/>
            <a:ahLst/>
            <a:cxnLst/>
            <a:rect l="l" t="t" r="r" b="b"/>
            <a:pathLst>
              <a:path w="3029584">
                <a:moveTo>
                  <a:pt x="0" y="0"/>
                </a:moveTo>
                <a:lnTo>
                  <a:pt x="3029274" y="0"/>
                </a:lnTo>
              </a:path>
            </a:pathLst>
          </a:custGeom>
          <a:ln w="35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5187384" y="1302719"/>
            <a:ext cx="3046792" cy="1840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 txBox="1"/>
          <p:nvPr/>
        </p:nvSpPr>
        <p:spPr>
          <a:xfrm>
            <a:off x="5179332" y="3149287"/>
            <a:ext cx="8509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5813525" y="1304782"/>
            <a:ext cx="0" cy="24765"/>
          </a:xfrm>
          <a:custGeom>
            <a:avLst/>
            <a:gdLst/>
            <a:ahLst/>
            <a:cxnLst/>
            <a:rect l="l" t="t" r="r" b="b"/>
            <a:pathLst>
              <a:path h="24765">
                <a:moveTo>
                  <a:pt x="0" y="0"/>
                </a:moveTo>
                <a:lnTo>
                  <a:pt x="0" y="24532"/>
                </a:lnTo>
              </a:path>
            </a:pathLst>
          </a:custGeom>
          <a:ln w="41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5813525" y="13293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/>
          <p:nvPr/>
        </p:nvSpPr>
        <p:spPr>
          <a:xfrm>
            <a:off x="5743204" y="3149287"/>
            <a:ext cx="14097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55" dirty="0"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6410324" y="1304781"/>
            <a:ext cx="0" cy="24765"/>
          </a:xfrm>
          <a:custGeom>
            <a:avLst/>
            <a:gdLst/>
            <a:ahLst/>
            <a:cxnLst/>
            <a:rect l="l" t="t" r="r" b="b"/>
            <a:pathLst>
              <a:path h="24765">
                <a:moveTo>
                  <a:pt x="0" y="0"/>
                </a:moveTo>
                <a:lnTo>
                  <a:pt x="0" y="24532"/>
                </a:lnTo>
              </a:path>
            </a:pathLst>
          </a:custGeom>
          <a:ln w="41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6410324" y="13293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/>
          <p:nvPr/>
        </p:nvSpPr>
        <p:spPr>
          <a:xfrm>
            <a:off x="7003008" y="1304781"/>
            <a:ext cx="0" cy="24765"/>
          </a:xfrm>
          <a:custGeom>
            <a:avLst/>
            <a:gdLst/>
            <a:ahLst/>
            <a:cxnLst/>
            <a:rect l="l" t="t" r="r" b="b"/>
            <a:pathLst>
              <a:path h="24765">
                <a:moveTo>
                  <a:pt x="0" y="0"/>
                </a:moveTo>
                <a:lnTo>
                  <a:pt x="0" y="24532"/>
                </a:lnTo>
              </a:path>
            </a:pathLst>
          </a:custGeom>
          <a:ln w="41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>
            <a:off x="7003008" y="13293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 txBox="1"/>
          <p:nvPr/>
        </p:nvSpPr>
        <p:spPr>
          <a:xfrm>
            <a:off x="6340005" y="3149287"/>
            <a:ext cx="13303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605155" algn="l"/>
                <a:tab pos="1202055" algn="l"/>
              </a:tabLst>
            </a:pPr>
            <a:r>
              <a:rPr sz="700" b="1" spc="55" dirty="0">
                <a:latin typeface="Arial"/>
                <a:cs typeface="Arial"/>
              </a:rPr>
              <a:t>4</a:t>
            </a:r>
            <a:r>
              <a:rPr sz="700" b="1" spc="75" dirty="0">
                <a:latin typeface="Arial"/>
                <a:cs typeface="Arial"/>
              </a:rPr>
              <a:t>0</a:t>
            </a:r>
            <a:r>
              <a:rPr sz="700" b="1" dirty="0">
                <a:latin typeface="Arial"/>
                <a:cs typeface="Arial"/>
              </a:rPr>
              <a:t>	</a:t>
            </a:r>
            <a:r>
              <a:rPr sz="700" b="1" spc="55" dirty="0">
                <a:latin typeface="Arial"/>
                <a:cs typeface="Arial"/>
              </a:rPr>
              <a:t>6</a:t>
            </a:r>
            <a:r>
              <a:rPr sz="700" b="1" spc="75" dirty="0">
                <a:latin typeface="Arial"/>
                <a:cs typeface="Arial"/>
              </a:rPr>
              <a:t>0</a:t>
            </a:r>
            <a:r>
              <a:rPr sz="700" b="1" dirty="0">
                <a:latin typeface="Arial"/>
                <a:cs typeface="Arial"/>
              </a:rPr>
              <a:t>	</a:t>
            </a:r>
            <a:r>
              <a:rPr sz="700" b="1" spc="55" dirty="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7"/>
          <p:cNvSpPr txBox="1"/>
          <p:nvPr/>
        </p:nvSpPr>
        <p:spPr>
          <a:xfrm>
            <a:off x="8093359" y="3149287"/>
            <a:ext cx="19812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55" dirty="0">
                <a:latin typeface="Arial"/>
                <a:cs typeface="Arial"/>
              </a:rPr>
              <a:t>100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8"/>
          <p:cNvSpPr txBox="1"/>
          <p:nvPr/>
        </p:nvSpPr>
        <p:spPr>
          <a:xfrm>
            <a:off x="5109365" y="3065176"/>
            <a:ext cx="8509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29"/>
          <p:cNvSpPr txBox="1"/>
          <p:nvPr/>
        </p:nvSpPr>
        <p:spPr>
          <a:xfrm>
            <a:off x="5022932" y="2697191"/>
            <a:ext cx="1714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55" dirty="0">
                <a:latin typeface="Arial"/>
                <a:cs typeface="Arial"/>
              </a:rPr>
              <a:t>0</a:t>
            </a:r>
            <a:r>
              <a:rPr sz="700" b="1" spc="25" dirty="0">
                <a:latin typeface="Arial"/>
                <a:cs typeface="Arial"/>
              </a:rPr>
              <a:t>.</a:t>
            </a:r>
            <a:r>
              <a:rPr sz="700" b="1" spc="75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0"/>
          <p:cNvSpPr txBox="1"/>
          <p:nvPr/>
        </p:nvSpPr>
        <p:spPr>
          <a:xfrm>
            <a:off x="5109365" y="2325702"/>
            <a:ext cx="8509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1"/>
          <p:cNvSpPr txBox="1"/>
          <p:nvPr/>
        </p:nvSpPr>
        <p:spPr>
          <a:xfrm>
            <a:off x="5022932" y="1954213"/>
            <a:ext cx="17145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55" dirty="0">
                <a:latin typeface="Arial"/>
                <a:cs typeface="Arial"/>
              </a:rPr>
              <a:t>1</a:t>
            </a:r>
            <a:r>
              <a:rPr sz="700" b="1" spc="25" dirty="0">
                <a:latin typeface="Arial"/>
                <a:cs typeface="Arial"/>
              </a:rPr>
              <a:t>.</a:t>
            </a:r>
            <a:r>
              <a:rPr sz="700" b="1" spc="75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2"/>
          <p:cNvSpPr txBox="1"/>
          <p:nvPr/>
        </p:nvSpPr>
        <p:spPr>
          <a:xfrm>
            <a:off x="5109366" y="1582724"/>
            <a:ext cx="8509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3"/>
          <p:cNvSpPr txBox="1"/>
          <p:nvPr/>
        </p:nvSpPr>
        <p:spPr>
          <a:xfrm>
            <a:off x="5183420" y="1197195"/>
            <a:ext cx="227329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x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55" dirty="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4"/>
          <p:cNvSpPr txBox="1"/>
          <p:nvPr/>
        </p:nvSpPr>
        <p:spPr>
          <a:xfrm>
            <a:off x="5385130" y="1160356"/>
            <a:ext cx="6667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b="1" spc="40" dirty="0"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5196147" y="3120171"/>
            <a:ext cx="2091055" cy="0"/>
          </a:xfrm>
          <a:custGeom>
            <a:avLst/>
            <a:gdLst/>
            <a:ahLst/>
            <a:cxnLst/>
            <a:rect l="l" t="t" r="r" b="b"/>
            <a:pathLst>
              <a:path w="2091054">
                <a:moveTo>
                  <a:pt x="0" y="0"/>
                </a:moveTo>
                <a:lnTo>
                  <a:pt x="2090854" y="0"/>
                </a:lnTo>
              </a:path>
            </a:pathLst>
          </a:custGeom>
          <a:ln w="1752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>
            <a:off x="7287000" y="1802436"/>
            <a:ext cx="403860" cy="1318260"/>
          </a:xfrm>
          <a:custGeom>
            <a:avLst/>
            <a:gdLst/>
            <a:ahLst/>
            <a:cxnLst/>
            <a:rect l="l" t="t" r="r" b="b"/>
            <a:pathLst>
              <a:path w="403859" h="1318260">
                <a:moveTo>
                  <a:pt x="0" y="1317734"/>
                </a:moveTo>
                <a:lnTo>
                  <a:pt x="4115" y="1314229"/>
                </a:lnTo>
                <a:lnTo>
                  <a:pt x="8231" y="1314229"/>
                </a:lnTo>
                <a:lnTo>
                  <a:pt x="12347" y="1314229"/>
                </a:lnTo>
                <a:lnTo>
                  <a:pt x="16463" y="1314229"/>
                </a:lnTo>
                <a:lnTo>
                  <a:pt x="20579" y="1314229"/>
                </a:lnTo>
                <a:lnTo>
                  <a:pt x="24695" y="1310725"/>
                </a:lnTo>
                <a:lnTo>
                  <a:pt x="28810" y="1310725"/>
                </a:lnTo>
                <a:lnTo>
                  <a:pt x="32926" y="1310725"/>
                </a:lnTo>
                <a:lnTo>
                  <a:pt x="37042" y="1307220"/>
                </a:lnTo>
                <a:lnTo>
                  <a:pt x="41158" y="1307220"/>
                </a:lnTo>
                <a:lnTo>
                  <a:pt x="45274" y="1303716"/>
                </a:lnTo>
                <a:lnTo>
                  <a:pt x="49390" y="1303716"/>
                </a:lnTo>
                <a:lnTo>
                  <a:pt x="53506" y="1300211"/>
                </a:lnTo>
                <a:lnTo>
                  <a:pt x="57621" y="1296706"/>
                </a:lnTo>
                <a:lnTo>
                  <a:pt x="61737" y="1296706"/>
                </a:lnTo>
                <a:lnTo>
                  <a:pt x="69969" y="1289697"/>
                </a:lnTo>
                <a:lnTo>
                  <a:pt x="65853" y="1289697"/>
                </a:lnTo>
                <a:lnTo>
                  <a:pt x="69969" y="1289697"/>
                </a:lnTo>
                <a:lnTo>
                  <a:pt x="74085" y="1286193"/>
                </a:lnTo>
                <a:lnTo>
                  <a:pt x="74085" y="1282688"/>
                </a:lnTo>
                <a:lnTo>
                  <a:pt x="78201" y="1279183"/>
                </a:lnTo>
                <a:lnTo>
                  <a:pt x="82317" y="1275679"/>
                </a:lnTo>
                <a:lnTo>
                  <a:pt x="86432" y="1272174"/>
                </a:lnTo>
                <a:lnTo>
                  <a:pt x="86432" y="1265165"/>
                </a:lnTo>
                <a:lnTo>
                  <a:pt x="90548" y="1261660"/>
                </a:lnTo>
                <a:lnTo>
                  <a:pt x="94664" y="1258156"/>
                </a:lnTo>
                <a:lnTo>
                  <a:pt x="98780" y="1251146"/>
                </a:lnTo>
                <a:lnTo>
                  <a:pt x="98780" y="1247642"/>
                </a:lnTo>
                <a:lnTo>
                  <a:pt x="102896" y="1240633"/>
                </a:lnTo>
                <a:lnTo>
                  <a:pt x="107012" y="1233623"/>
                </a:lnTo>
                <a:lnTo>
                  <a:pt x="111128" y="1226614"/>
                </a:lnTo>
                <a:lnTo>
                  <a:pt x="111128" y="1219605"/>
                </a:lnTo>
                <a:lnTo>
                  <a:pt x="115243" y="1212596"/>
                </a:lnTo>
                <a:lnTo>
                  <a:pt x="119359" y="1202082"/>
                </a:lnTo>
                <a:lnTo>
                  <a:pt x="123475" y="1195073"/>
                </a:lnTo>
                <a:lnTo>
                  <a:pt x="123475" y="1184559"/>
                </a:lnTo>
                <a:lnTo>
                  <a:pt x="127591" y="1174045"/>
                </a:lnTo>
                <a:lnTo>
                  <a:pt x="131707" y="1163531"/>
                </a:lnTo>
                <a:lnTo>
                  <a:pt x="131707" y="1153017"/>
                </a:lnTo>
                <a:lnTo>
                  <a:pt x="135823" y="1142503"/>
                </a:lnTo>
                <a:lnTo>
                  <a:pt x="139939" y="1131990"/>
                </a:lnTo>
                <a:lnTo>
                  <a:pt x="144054" y="1117971"/>
                </a:lnTo>
                <a:lnTo>
                  <a:pt x="144054" y="1103953"/>
                </a:lnTo>
                <a:lnTo>
                  <a:pt x="148170" y="1089934"/>
                </a:lnTo>
                <a:lnTo>
                  <a:pt x="152286" y="1075916"/>
                </a:lnTo>
                <a:lnTo>
                  <a:pt x="156402" y="1061897"/>
                </a:lnTo>
                <a:lnTo>
                  <a:pt x="156402" y="1044374"/>
                </a:lnTo>
                <a:lnTo>
                  <a:pt x="160518" y="1026851"/>
                </a:lnTo>
                <a:lnTo>
                  <a:pt x="164634" y="1009328"/>
                </a:lnTo>
                <a:lnTo>
                  <a:pt x="168750" y="991805"/>
                </a:lnTo>
                <a:lnTo>
                  <a:pt x="168750" y="974282"/>
                </a:lnTo>
                <a:lnTo>
                  <a:pt x="172865" y="953254"/>
                </a:lnTo>
                <a:lnTo>
                  <a:pt x="176981" y="935731"/>
                </a:lnTo>
                <a:lnTo>
                  <a:pt x="181097" y="914704"/>
                </a:lnTo>
                <a:lnTo>
                  <a:pt x="181097" y="893676"/>
                </a:lnTo>
                <a:lnTo>
                  <a:pt x="185213" y="872648"/>
                </a:lnTo>
                <a:lnTo>
                  <a:pt x="189329" y="848116"/>
                </a:lnTo>
                <a:lnTo>
                  <a:pt x="189329" y="827088"/>
                </a:lnTo>
                <a:lnTo>
                  <a:pt x="193445" y="802556"/>
                </a:lnTo>
                <a:lnTo>
                  <a:pt x="197560" y="778024"/>
                </a:lnTo>
                <a:lnTo>
                  <a:pt x="201676" y="753491"/>
                </a:lnTo>
                <a:lnTo>
                  <a:pt x="201676" y="728959"/>
                </a:lnTo>
                <a:lnTo>
                  <a:pt x="205792" y="704427"/>
                </a:lnTo>
                <a:lnTo>
                  <a:pt x="209908" y="676390"/>
                </a:lnTo>
                <a:lnTo>
                  <a:pt x="214024" y="651858"/>
                </a:lnTo>
                <a:lnTo>
                  <a:pt x="214024" y="627325"/>
                </a:lnTo>
                <a:lnTo>
                  <a:pt x="218140" y="599288"/>
                </a:lnTo>
                <a:lnTo>
                  <a:pt x="222256" y="571251"/>
                </a:lnTo>
                <a:lnTo>
                  <a:pt x="226371" y="546719"/>
                </a:lnTo>
                <a:lnTo>
                  <a:pt x="226371" y="518682"/>
                </a:lnTo>
                <a:lnTo>
                  <a:pt x="230487" y="490645"/>
                </a:lnTo>
                <a:lnTo>
                  <a:pt x="234603" y="466113"/>
                </a:lnTo>
                <a:lnTo>
                  <a:pt x="234603" y="438076"/>
                </a:lnTo>
                <a:lnTo>
                  <a:pt x="238719" y="413544"/>
                </a:lnTo>
                <a:lnTo>
                  <a:pt x="242835" y="385507"/>
                </a:lnTo>
                <a:lnTo>
                  <a:pt x="246951" y="360975"/>
                </a:lnTo>
                <a:lnTo>
                  <a:pt x="246951" y="336442"/>
                </a:lnTo>
                <a:lnTo>
                  <a:pt x="251067" y="308405"/>
                </a:lnTo>
                <a:lnTo>
                  <a:pt x="255182" y="283873"/>
                </a:lnTo>
                <a:lnTo>
                  <a:pt x="259298" y="262845"/>
                </a:lnTo>
                <a:lnTo>
                  <a:pt x="259298" y="238313"/>
                </a:lnTo>
                <a:lnTo>
                  <a:pt x="263414" y="217286"/>
                </a:lnTo>
                <a:lnTo>
                  <a:pt x="267530" y="192753"/>
                </a:lnTo>
                <a:lnTo>
                  <a:pt x="271646" y="171726"/>
                </a:lnTo>
                <a:lnTo>
                  <a:pt x="271646" y="154202"/>
                </a:lnTo>
                <a:lnTo>
                  <a:pt x="275762" y="133175"/>
                </a:lnTo>
                <a:lnTo>
                  <a:pt x="279878" y="115652"/>
                </a:lnTo>
                <a:lnTo>
                  <a:pt x="283993" y="98129"/>
                </a:lnTo>
                <a:lnTo>
                  <a:pt x="283993" y="84110"/>
                </a:lnTo>
                <a:lnTo>
                  <a:pt x="288109" y="70092"/>
                </a:lnTo>
                <a:lnTo>
                  <a:pt x="292225" y="56073"/>
                </a:lnTo>
                <a:lnTo>
                  <a:pt x="292225" y="45559"/>
                </a:lnTo>
                <a:lnTo>
                  <a:pt x="296341" y="35046"/>
                </a:lnTo>
                <a:lnTo>
                  <a:pt x="300457" y="24532"/>
                </a:lnTo>
                <a:lnTo>
                  <a:pt x="304573" y="17523"/>
                </a:lnTo>
                <a:lnTo>
                  <a:pt x="304573" y="10513"/>
                </a:lnTo>
                <a:lnTo>
                  <a:pt x="308689" y="3504"/>
                </a:lnTo>
                <a:lnTo>
                  <a:pt x="312804" y="0"/>
                </a:lnTo>
                <a:lnTo>
                  <a:pt x="316920" y="0"/>
                </a:lnTo>
                <a:lnTo>
                  <a:pt x="321036" y="0"/>
                </a:lnTo>
                <a:lnTo>
                  <a:pt x="325152" y="3504"/>
                </a:lnTo>
                <a:lnTo>
                  <a:pt x="329268" y="7009"/>
                </a:lnTo>
                <a:lnTo>
                  <a:pt x="329268" y="10513"/>
                </a:lnTo>
                <a:lnTo>
                  <a:pt x="333384" y="17523"/>
                </a:lnTo>
                <a:lnTo>
                  <a:pt x="337500" y="24532"/>
                </a:lnTo>
                <a:lnTo>
                  <a:pt x="341615" y="35046"/>
                </a:lnTo>
                <a:lnTo>
                  <a:pt x="341615" y="45559"/>
                </a:lnTo>
                <a:lnTo>
                  <a:pt x="345731" y="59578"/>
                </a:lnTo>
                <a:lnTo>
                  <a:pt x="349847" y="73596"/>
                </a:lnTo>
                <a:lnTo>
                  <a:pt x="349847" y="87615"/>
                </a:lnTo>
                <a:lnTo>
                  <a:pt x="353963" y="101633"/>
                </a:lnTo>
                <a:lnTo>
                  <a:pt x="358079" y="119156"/>
                </a:lnTo>
                <a:lnTo>
                  <a:pt x="362195" y="136679"/>
                </a:lnTo>
                <a:lnTo>
                  <a:pt x="362195" y="157707"/>
                </a:lnTo>
                <a:lnTo>
                  <a:pt x="366311" y="178735"/>
                </a:lnTo>
                <a:lnTo>
                  <a:pt x="370426" y="199762"/>
                </a:lnTo>
                <a:lnTo>
                  <a:pt x="374542" y="220790"/>
                </a:lnTo>
                <a:lnTo>
                  <a:pt x="374542" y="241818"/>
                </a:lnTo>
                <a:lnTo>
                  <a:pt x="378658" y="266350"/>
                </a:lnTo>
                <a:lnTo>
                  <a:pt x="382774" y="290882"/>
                </a:lnTo>
                <a:lnTo>
                  <a:pt x="386890" y="315415"/>
                </a:lnTo>
                <a:lnTo>
                  <a:pt x="386890" y="339947"/>
                </a:lnTo>
                <a:lnTo>
                  <a:pt x="391006" y="367984"/>
                </a:lnTo>
                <a:lnTo>
                  <a:pt x="395121" y="392516"/>
                </a:lnTo>
                <a:lnTo>
                  <a:pt x="395121" y="417048"/>
                </a:lnTo>
                <a:lnTo>
                  <a:pt x="399237" y="445085"/>
                </a:lnTo>
                <a:lnTo>
                  <a:pt x="403353" y="473122"/>
                </a:lnTo>
              </a:path>
            </a:pathLst>
          </a:custGeom>
          <a:ln w="2031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>
            <a:off x="7690355" y="2275560"/>
            <a:ext cx="461009" cy="845185"/>
          </a:xfrm>
          <a:custGeom>
            <a:avLst/>
            <a:gdLst/>
            <a:ahLst/>
            <a:cxnLst/>
            <a:rect l="l" t="t" r="r" b="b"/>
            <a:pathLst>
              <a:path w="461009" h="845185">
                <a:moveTo>
                  <a:pt x="0" y="0"/>
                </a:moveTo>
                <a:lnTo>
                  <a:pt x="4115" y="24532"/>
                </a:lnTo>
                <a:lnTo>
                  <a:pt x="4115" y="52569"/>
                </a:lnTo>
                <a:lnTo>
                  <a:pt x="8231" y="80606"/>
                </a:lnTo>
                <a:lnTo>
                  <a:pt x="12347" y="105138"/>
                </a:lnTo>
                <a:lnTo>
                  <a:pt x="16463" y="133175"/>
                </a:lnTo>
                <a:lnTo>
                  <a:pt x="16463" y="157707"/>
                </a:lnTo>
                <a:lnTo>
                  <a:pt x="20579" y="185744"/>
                </a:lnTo>
                <a:lnTo>
                  <a:pt x="24695" y="210276"/>
                </a:lnTo>
                <a:lnTo>
                  <a:pt x="28810" y="234809"/>
                </a:lnTo>
                <a:lnTo>
                  <a:pt x="28810" y="262845"/>
                </a:lnTo>
                <a:lnTo>
                  <a:pt x="32926" y="287378"/>
                </a:lnTo>
                <a:lnTo>
                  <a:pt x="37042" y="311910"/>
                </a:lnTo>
                <a:lnTo>
                  <a:pt x="41158" y="332938"/>
                </a:lnTo>
                <a:lnTo>
                  <a:pt x="41158" y="357470"/>
                </a:lnTo>
                <a:lnTo>
                  <a:pt x="45274" y="382002"/>
                </a:lnTo>
                <a:lnTo>
                  <a:pt x="49390" y="403030"/>
                </a:lnTo>
                <a:lnTo>
                  <a:pt x="49390" y="424058"/>
                </a:lnTo>
                <a:lnTo>
                  <a:pt x="53506" y="445085"/>
                </a:lnTo>
                <a:lnTo>
                  <a:pt x="57621" y="466113"/>
                </a:lnTo>
                <a:lnTo>
                  <a:pt x="61737" y="487141"/>
                </a:lnTo>
                <a:lnTo>
                  <a:pt x="61737" y="504664"/>
                </a:lnTo>
                <a:lnTo>
                  <a:pt x="65853" y="522187"/>
                </a:lnTo>
                <a:lnTo>
                  <a:pt x="69969" y="539710"/>
                </a:lnTo>
                <a:lnTo>
                  <a:pt x="74085" y="557233"/>
                </a:lnTo>
                <a:lnTo>
                  <a:pt x="74085" y="574756"/>
                </a:lnTo>
                <a:lnTo>
                  <a:pt x="78201" y="592279"/>
                </a:lnTo>
                <a:lnTo>
                  <a:pt x="82317" y="606298"/>
                </a:lnTo>
                <a:lnTo>
                  <a:pt x="86432" y="620316"/>
                </a:lnTo>
                <a:lnTo>
                  <a:pt x="86432" y="634334"/>
                </a:lnTo>
                <a:lnTo>
                  <a:pt x="90548" y="648353"/>
                </a:lnTo>
                <a:lnTo>
                  <a:pt x="94664" y="658867"/>
                </a:lnTo>
                <a:lnTo>
                  <a:pt x="98780" y="672885"/>
                </a:lnTo>
                <a:lnTo>
                  <a:pt x="98780" y="683399"/>
                </a:lnTo>
                <a:lnTo>
                  <a:pt x="102896" y="693913"/>
                </a:lnTo>
                <a:lnTo>
                  <a:pt x="107012" y="704427"/>
                </a:lnTo>
                <a:lnTo>
                  <a:pt x="107012" y="714941"/>
                </a:lnTo>
                <a:lnTo>
                  <a:pt x="111128" y="721950"/>
                </a:lnTo>
                <a:lnTo>
                  <a:pt x="115243" y="732464"/>
                </a:lnTo>
                <a:lnTo>
                  <a:pt x="119359" y="739473"/>
                </a:lnTo>
                <a:lnTo>
                  <a:pt x="119359" y="746482"/>
                </a:lnTo>
                <a:lnTo>
                  <a:pt x="123475" y="756996"/>
                </a:lnTo>
                <a:lnTo>
                  <a:pt x="127591" y="764005"/>
                </a:lnTo>
                <a:lnTo>
                  <a:pt x="131707" y="767510"/>
                </a:lnTo>
                <a:lnTo>
                  <a:pt x="131707" y="774519"/>
                </a:lnTo>
                <a:lnTo>
                  <a:pt x="135823" y="781528"/>
                </a:lnTo>
                <a:lnTo>
                  <a:pt x="139939" y="785033"/>
                </a:lnTo>
                <a:lnTo>
                  <a:pt x="144054" y="788537"/>
                </a:lnTo>
                <a:lnTo>
                  <a:pt x="144054" y="795547"/>
                </a:lnTo>
                <a:lnTo>
                  <a:pt x="148170" y="799051"/>
                </a:lnTo>
                <a:lnTo>
                  <a:pt x="152286" y="802556"/>
                </a:lnTo>
                <a:lnTo>
                  <a:pt x="156402" y="806061"/>
                </a:lnTo>
                <a:lnTo>
                  <a:pt x="156402" y="809565"/>
                </a:lnTo>
                <a:lnTo>
                  <a:pt x="160518" y="813070"/>
                </a:lnTo>
                <a:lnTo>
                  <a:pt x="168750" y="820079"/>
                </a:lnTo>
                <a:lnTo>
                  <a:pt x="164634" y="820079"/>
                </a:lnTo>
                <a:lnTo>
                  <a:pt x="168750" y="820079"/>
                </a:lnTo>
                <a:lnTo>
                  <a:pt x="172865" y="823584"/>
                </a:lnTo>
                <a:lnTo>
                  <a:pt x="176981" y="827088"/>
                </a:lnTo>
                <a:lnTo>
                  <a:pt x="181097" y="830593"/>
                </a:lnTo>
                <a:lnTo>
                  <a:pt x="185213" y="830593"/>
                </a:lnTo>
                <a:lnTo>
                  <a:pt x="189329" y="834097"/>
                </a:lnTo>
                <a:lnTo>
                  <a:pt x="193445" y="834097"/>
                </a:lnTo>
                <a:lnTo>
                  <a:pt x="197560" y="834097"/>
                </a:lnTo>
                <a:lnTo>
                  <a:pt x="201676" y="837602"/>
                </a:lnTo>
                <a:lnTo>
                  <a:pt x="205792" y="837602"/>
                </a:lnTo>
                <a:lnTo>
                  <a:pt x="209908" y="841107"/>
                </a:lnTo>
                <a:lnTo>
                  <a:pt x="214024" y="841107"/>
                </a:lnTo>
                <a:lnTo>
                  <a:pt x="218140" y="841107"/>
                </a:lnTo>
                <a:lnTo>
                  <a:pt x="222256" y="841107"/>
                </a:lnTo>
                <a:lnTo>
                  <a:pt x="226371" y="841107"/>
                </a:lnTo>
                <a:lnTo>
                  <a:pt x="230487" y="844611"/>
                </a:lnTo>
                <a:lnTo>
                  <a:pt x="456859" y="844611"/>
                </a:lnTo>
                <a:lnTo>
                  <a:pt x="460975" y="844611"/>
                </a:lnTo>
              </a:path>
            </a:pathLst>
          </a:custGeom>
          <a:ln w="1987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/>
          <p:cNvSpPr/>
          <p:nvPr/>
        </p:nvSpPr>
        <p:spPr>
          <a:xfrm>
            <a:off x="8151330" y="3120170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0" y="0"/>
                </a:lnTo>
                <a:lnTo>
                  <a:pt x="69969" y="0"/>
                </a:lnTo>
                <a:lnTo>
                  <a:pt x="74085" y="0"/>
                </a:lnTo>
              </a:path>
            </a:pathLst>
          </a:custGeom>
          <a:ln w="1752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/>
          <p:cNvSpPr/>
          <p:nvPr/>
        </p:nvSpPr>
        <p:spPr>
          <a:xfrm>
            <a:off x="5196147" y="3120171"/>
            <a:ext cx="2091055" cy="0"/>
          </a:xfrm>
          <a:custGeom>
            <a:avLst/>
            <a:gdLst/>
            <a:ahLst/>
            <a:cxnLst/>
            <a:rect l="l" t="t" r="r" b="b"/>
            <a:pathLst>
              <a:path w="2091054">
                <a:moveTo>
                  <a:pt x="0" y="0"/>
                </a:moveTo>
                <a:lnTo>
                  <a:pt x="2090854" y="0"/>
                </a:lnTo>
              </a:path>
            </a:pathLst>
          </a:custGeom>
          <a:ln w="17523">
            <a:solidFill>
              <a:srgbClr val="AA5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/>
          <p:cNvSpPr/>
          <p:nvPr/>
        </p:nvSpPr>
        <p:spPr>
          <a:xfrm>
            <a:off x="7287000" y="2590974"/>
            <a:ext cx="444500" cy="529590"/>
          </a:xfrm>
          <a:custGeom>
            <a:avLst/>
            <a:gdLst/>
            <a:ahLst/>
            <a:cxnLst/>
            <a:rect l="l" t="t" r="r" b="b"/>
            <a:pathLst>
              <a:path w="444500" h="529589">
                <a:moveTo>
                  <a:pt x="0" y="529196"/>
                </a:moveTo>
                <a:lnTo>
                  <a:pt x="0" y="529196"/>
                </a:lnTo>
                <a:lnTo>
                  <a:pt x="135823" y="529196"/>
                </a:lnTo>
                <a:lnTo>
                  <a:pt x="139939" y="525691"/>
                </a:lnTo>
                <a:lnTo>
                  <a:pt x="144054" y="525691"/>
                </a:lnTo>
                <a:lnTo>
                  <a:pt x="148170" y="525691"/>
                </a:lnTo>
                <a:lnTo>
                  <a:pt x="152286" y="525691"/>
                </a:lnTo>
                <a:lnTo>
                  <a:pt x="156402" y="522187"/>
                </a:lnTo>
                <a:lnTo>
                  <a:pt x="160518" y="522187"/>
                </a:lnTo>
                <a:lnTo>
                  <a:pt x="164634" y="522187"/>
                </a:lnTo>
                <a:lnTo>
                  <a:pt x="168750" y="518682"/>
                </a:lnTo>
                <a:lnTo>
                  <a:pt x="172865" y="518682"/>
                </a:lnTo>
                <a:lnTo>
                  <a:pt x="176981" y="515178"/>
                </a:lnTo>
                <a:lnTo>
                  <a:pt x="181097" y="515178"/>
                </a:lnTo>
                <a:lnTo>
                  <a:pt x="214024" y="487141"/>
                </a:lnTo>
                <a:lnTo>
                  <a:pt x="214024" y="480132"/>
                </a:lnTo>
                <a:lnTo>
                  <a:pt x="218140" y="476627"/>
                </a:lnTo>
                <a:lnTo>
                  <a:pt x="222256" y="473122"/>
                </a:lnTo>
                <a:lnTo>
                  <a:pt x="226371" y="466113"/>
                </a:lnTo>
                <a:lnTo>
                  <a:pt x="226371" y="462608"/>
                </a:lnTo>
                <a:lnTo>
                  <a:pt x="230487" y="455599"/>
                </a:lnTo>
                <a:lnTo>
                  <a:pt x="234603" y="448590"/>
                </a:lnTo>
                <a:lnTo>
                  <a:pt x="234603" y="445085"/>
                </a:lnTo>
                <a:lnTo>
                  <a:pt x="238719" y="438076"/>
                </a:lnTo>
                <a:lnTo>
                  <a:pt x="242835" y="431067"/>
                </a:lnTo>
                <a:lnTo>
                  <a:pt x="246951" y="420553"/>
                </a:lnTo>
                <a:lnTo>
                  <a:pt x="246951" y="413544"/>
                </a:lnTo>
                <a:lnTo>
                  <a:pt x="251067" y="406535"/>
                </a:lnTo>
                <a:lnTo>
                  <a:pt x="255182" y="396021"/>
                </a:lnTo>
                <a:lnTo>
                  <a:pt x="259298" y="389012"/>
                </a:lnTo>
                <a:lnTo>
                  <a:pt x="259298" y="378498"/>
                </a:lnTo>
                <a:lnTo>
                  <a:pt x="263414" y="367984"/>
                </a:lnTo>
                <a:lnTo>
                  <a:pt x="267530" y="357470"/>
                </a:lnTo>
                <a:lnTo>
                  <a:pt x="271646" y="346956"/>
                </a:lnTo>
                <a:lnTo>
                  <a:pt x="271646" y="336442"/>
                </a:lnTo>
                <a:lnTo>
                  <a:pt x="275762" y="325929"/>
                </a:lnTo>
                <a:lnTo>
                  <a:pt x="279878" y="315415"/>
                </a:lnTo>
                <a:lnTo>
                  <a:pt x="283993" y="304901"/>
                </a:lnTo>
                <a:lnTo>
                  <a:pt x="283993" y="290882"/>
                </a:lnTo>
                <a:lnTo>
                  <a:pt x="288109" y="280369"/>
                </a:lnTo>
                <a:lnTo>
                  <a:pt x="292225" y="266350"/>
                </a:lnTo>
                <a:lnTo>
                  <a:pt x="292225" y="255836"/>
                </a:lnTo>
                <a:lnTo>
                  <a:pt x="296341" y="241818"/>
                </a:lnTo>
                <a:lnTo>
                  <a:pt x="300457" y="227799"/>
                </a:lnTo>
                <a:lnTo>
                  <a:pt x="304573" y="217286"/>
                </a:lnTo>
                <a:lnTo>
                  <a:pt x="304573" y="203267"/>
                </a:lnTo>
                <a:lnTo>
                  <a:pt x="308689" y="189249"/>
                </a:lnTo>
                <a:lnTo>
                  <a:pt x="312804" y="178735"/>
                </a:lnTo>
                <a:lnTo>
                  <a:pt x="316920" y="164716"/>
                </a:lnTo>
                <a:lnTo>
                  <a:pt x="316920" y="154202"/>
                </a:lnTo>
                <a:lnTo>
                  <a:pt x="321036" y="140184"/>
                </a:lnTo>
                <a:lnTo>
                  <a:pt x="325152" y="129670"/>
                </a:lnTo>
                <a:lnTo>
                  <a:pt x="329268" y="115652"/>
                </a:lnTo>
                <a:lnTo>
                  <a:pt x="329268" y="105138"/>
                </a:lnTo>
                <a:lnTo>
                  <a:pt x="333384" y="94624"/>
                </a:lnTo>
                <a:lnTo>
                  <a:pt x="337500" y="84110"/>
                </a:lnTo>
                <a:lnTo>
                  <a:pt x="341615" y="73596"/>
                </a:lnTo>
                <a:lnTo>
                  <a:pt x="341615" y="63083"/>
                </a:lnTo>
                <a:lnTo>
                  <a:pt x="345731" y="52569"/>
                </a:lnTo>
                <a:lnTo>
                  <a:pt x="349847" y="45559"/>
                </a:lnTo>
                <a:lnTo>
                  <a:pt x="349847" y="38550"/>
                </a:lnTo>
                <a:lnTo>
                  <a:pt x="353963" y="31541"/>
                </a:lnTo>
                <a:lnTo>
                  <a:pt x="358079" y="24532"/>
                </a:lnTo>
                <a:lnTo>
                  <a:pt x="362195" y="17523"/>
                </a:lnTo>
                <a:lnTo>
                  <a:pt x="362195" y="14018"/>
                </a:lnTo>
                <a:lnTo>
                  <a:pt x="366311" y="10513"/>
                </a:lnTo>
                <a:lnTo>
                  <a:pt x="370426" y="7009"/>
                </a:lnTo>
                <a:lnTo>
                  <a:pt x="378658" y="0"/>
                </a:lnTo>
                <a:lnTo>
                  <a:pt x="374542" y="0"/>
                </a:lnTo>
                <a:lnTo>
                  <a:pt x="378658" y="0"/>
                </a:lnTo>
                <a:lnTo>
                  <a:pt x="382774" y="0"/>
                </a:lnTo>
                <a:lnTo>
                  <a:pt x="386890" y="3504"/>
                </a:lnTo>
                <a:lnTo>
                  <a:pt x="391006" y="3504"/>
                </a:lnTo>
                <a:lnTo>
                  <a:pt x="395121" y="7009"/>
                </a:lnTo>
                <a:lnTo>
                  <a:pt x="395121" y="10513"/>
                </a:lnTo>
                <a:lnTo>
                  <a:pt x="399237" y="17523"/>
                </a:lnTo>
                <a:lnTo>
                  <a:pt x="403353" y="21027"/>
                </a:lnTo>
                <a:lnTo>
                  <a:pt x="407469" y="28036"/>
                </a:lnTo>
                <a:lnTo>
                  <a:pt x="407469" y="35046"/>
                </a:lnTo>
                <a:lnTo>
                  <a:pt x="411585" y="45559"/>
                </a:lnTo>
                <a:lnTo>
                  <a:pt x="415701" y="52569"/>
                </a:lnTo>
                <a:lnTo>
                  <a:pt x="419817" y="59578"/>
                </a:lnTo>
                <a:lnTo>
                  <a:pt x="419817" y="70092"/>
                </a:lnTo>
                <a:lnTo>
                  <a:pt x="423932" y="80606"/>
                </a:lnTo>
                <a:lnTo>
                  <a:pt x="428048" y="91119"/>
                </a:lnTo>
                <a:lnTo>
                  <a:pt x="432164" y="101633"/>
                </a:lnTo>
                <a:lnTo>
                  <a:pt x="432164" y="115652"/>
                </a:lnTo>
                <a:lnTo>
                  <a:pt x="436280" y="126166"/>
                </a:lnTo>
                <a:lnTo>
                  <a:pt x="440396" y="136679"/>
                </a:lnTo>
                <a:lnTo>
                  <a:pt x="444512" y="150698"/>
                </a:lnTo>
              </a:path>
            </a:pathLst>
          </a:custGeom>
          <a:ln w="19314">
            <a:solidFill>
              <a:srgbClr val="AA5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731513" y="2741673"/>
            <a:ext cx="473709" cy="379095"/>
          </a:xfrm>
          <a:custGeom>
            <a:avLst/>
            <a:gdLst/>
            <a:ahLst/>
            <a:cxnLst/>
            <a:rect l="l" t="t" r="r" b="b"/>
            <a:pathLst>
              <a:path w="473709" h="379095">
                <a:moveTo>
                  <a:pt x="0" y="0"/>
                </a:moveTo>
                <a:lnTo>
                  <a:pt x="0" y="10513"/>
                </a:lnTo>
                <a:lnTo>
                  <a:pt x="4115" y="24532"/>
                </a:lnTo>
                <a:lnTo>
                  <a:pt x="8231" y="38550"/>
                </a:lnTo>
                <a:lnTo>
                  <a:pt x="8231" y="49064"/>
                </a:lnTo>
                <a:lnTo>
                  <a:pt x="12347" y="63083"/>
                </a:lnTo>
                <a:lnTo>
                  <a:pt x="16463" y="77101"/>
                </a:lnTo>
                <a:lnTo>
                  <a:pt x="20579" y="87615"/>
                </a:lnTo>
                <a:lnTo>
                  <a:pt x="20579" y="101633"/>
                </a:lnTo>
                <a:lnTo>
                  <a:pt x="24695" y="115652"/>
                </a:lnTo>
                <a:lnTo>
                  <a:pt x="28810" y="126166"/>
                </a:lnTo>
                <a:lnTo>
                  <a:pt x="32926" y="140184"/>
                </a:lnTo>
                <a:lnTo>
                  <a:pt x="32926" y="150698"/>
                </a:lnTo>
                <a:lnTo>
                  <a:pt x="37042" y="161212"/>
                </a:lnTo>
                <a:lnTo>
                  <a:pt x="41158" y="175230"/>
                </a:lnTo>
                <a:lnTo>
                  <a:pt x="45274" y="185744"/>
                </a:lnTo>
                <a:lnTo>
                  <a:pt x="45274" y="196258"/>
                </a:lnTo>
                <a:lnTo>
                  <a:pt x="49390" y="206772"/>
                </a:lnTo>
                <a:lnTo>
                  <a:pt x="53506" y="217286"/>
                </a:lnTo>
                <a:lnTo>
                  <a:pt x="57621" y="227799"/>
                </a:lnTo>
                <a:lnTo>
                  <a:pt x="57621" y="234809"/>
                </a:lnTo>
                <a:lnTo>
                  <a:pt x="61737" y="245322"/>
                </a:lnTo>
                <a:lnTo>
                  <a:pt x="65853" y="252332"/>
                </a:lnTo>
                <a:lnTo>
                  <a:pt x="65853" y="262845"/>
                </a:lnTo>
                <a:lnTo>
                  <a:pt x="69969" y="269855"/>
                </a:lnTo>
                <a:lnTo>
                  <a:pt x="74085" y="276864"/>
                </a:lnTo>
                <a:lnTo>
                  <a:pt x="78201" y="283873"/>
                </a:lnTo>
                <a:lnTo>
                  <a:pt x="78201" y="290882"/>
                </a:lnTo>
                <a:lnTo>
                  <a:pt x="82317" y="297892"/>
                </a:lnTo>
                <a:lnTo>
                  <a:pt x="86432" y="304901"/>
                </a:lnTo>
                <a:lnTo>
                  <a:pt x="90548" y="308405"/>
                </a:lnTo>
                <a:lnTo>
                  <a:pt x="90548" y="315415"/>
                </a:lnTo>
                <a:lnTo>
                  <a:pt x="94664" y="322424"/>
                </a:lnTo>
                <a:lnTo>
                  <a:pt x="98780" y="325929"/>
                </a:lnTo>
                <a:lnTo>
                  <a:pt x="102896" y="329433"/>
                </a:lnTo>
                <a:lnTo>
                  <a:pt x="102896" y="332938"/>
                </a:lnTo>
                <a:lnTo>
                  <a:pt x="107012" y="336442"/>
                </a:lnTo>
                <a:lnTo>
                  <a:pt x="111128" y="339947"/>
                </a:lnTo>
                <a:lnTo>
                  <a:pt x="115243" y="343452"/>
                </a:lnTo>
                <a:lnTo>
                  <a:pt x="115243" y="346956"/>
                </a:lnTo>
                <a:lnTo>
                  <a:pt x="119359" y="350461"/>
                </a:lnTo>
                <a:lnTo>
                  <a:pt x="127591" y="357470"/>
                </a:lnTo>
                <a:lnTo>
                  <a:pt x="123475" y="357470"/>
                </a:lnTo>
                <a:lnTo>
                  <a:pt x="127591" y="357470"/>
                </a:lnTo>
                <a:lnTo>
                  <a:pt x="131707" y="360975"/>
                </a:lnTo>
                <a:lnTo>
                  <a:pt x="135823" y="364479"/>
                </a:lnTo>
                <a:lnTo>
                  <a:pt x="139939" y="364479"/>
                </a:lnTo>
                <a:lnTo>
                  <a:pt x="144054" y="367984"/>
                </a:lnTo>
                <a:lnTo>
                  <a:pt x="148170" y="367984"/>
                </a:lnTo>
                <a:lnTo>
                  <a:pt x="152286" y="371489"/>
                </a:lnTo>
                <a:lnTo>
                  <a:pt x="156402" y="371489"/>
                </a:lnTo>
                <a:lnTo>
                  <a:pt x="160518" y="374993"/>
                </a:lnTo>
                <a:lnTo>
                  <a:pt x="164634" y="374993"/>
                </a:lnTo>
                <a:lnTo>
                  <a:pt x="168750" y="374993"/>
                </a:lnTo>
                <a:lnTo>
                  <a:pt x="172865" y="374993"/>
                </a:lnTo>
                <a:lnTo>
                  <a:pt x="176981" y="374993"/>
                </a:lnTo>
                <a:lnTo>
                  <a:pt x="181097" y="378498"/>
                </a:lnTo>
                <a:lnTo>
                  <a:pt x="469207" y="378498"/>
                </a:lnTo>
                <a:lnTo>
                  <a:pt x="473323" y="378498"/>
                </a:lnTo>
              </a:path>
            </a:pathLst>
          </a:custGeom>
          <a:ln w="18715">
            <a:solidFill>
              <a:srgbClr val="AA5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>
            <a:off x="8204836" y="312017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4115" y="0"/>
                </a:lnTo>
                <a:lnTo>
                  <a:pt x="8231" y="0"/>
                </a:lnTo>
                <a:lnTo>
                  <a:pt x="12347" y="0"/>
                </a:lnTo>
                <a:lnTo>
                  <a:pt x="16463" y="0"/>
                </a:lnTo>
                <a:lnTo>
                  <a:pt x="20579" y="0"/>
                </a:lnTo>
              </a:path>
            </a:pathLst>
          </a:custGeom>
          <a:ln w="17523">
            <a:solidFill>
              <a:srgbClr val="AA5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/>
          <p:nvPr/>
        </p:nvSpPr>
        <p:spPr>
          <a:xfrm>
            <a:off x="5196147" y="3120171"/>
            <a:ext cx="2091055" cy="0"/>
          </a:xfrm>
          <a:custGeom>
            <a:avLst/>
            <a:gdLst/>
            <a:ahLst/>
            <a:cxnLst/>
            <a:rect l="l" t="t" r="r" b="b"/>
            <a:pathLst>
              <a:path w="2091054">
                <a:moveTo>
                  <a:pt x="0" y="0"/>
                </a:moveTo>
                <a:lnTo>
                  <a:pt x="2090854" y="0"/>
                </a:lnTo>
              </a:path>
            </a:pathLst>
          </a:custGeom>
          <a:ln w="17523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>
            <a:off x="7287000" y="3064097"/>
            <a:ext cx="523240" cy="56515"/>
          </a:xfrm>
          <a:custGeom>
            <a:avLst/>
            <a:gdLst/>
            <a:ahLst/>
            <a:cxnLst/>
            <a:rect l="l" t="t" r="r" b="b"/>
            <a:pathLst>
              <a:path w="523240" h="56514">
                <a:moveTo>
                  <a:pt x="0" y="56073"/>
                </a:moveTo>
                <a:lnTo>
                  <a:pt x="0" y="56073"/>
                </a:lnTo>
                <a:lnTo>
                  <a:pt x="242835" y="56073"/>
                </a:lnTo>
                <a:lnTo>
                  <a:pt x="246951" y="52569"/>
                </a:lnTo>
                <a:lnTo>
                  <a:pt x="267530" y="52569"/>
                </a:lnTo>
                <a:lnTo>
                  <a:pt x="271646" y="49064"/>
                </a:lnTo>
                <a:lnTo>
                  <a:pt x="275762" y="49064"/>
                </a:lnTo>
                <a:lnTo>
                  <a:pt x="279878" y="49064"/>
                </a:lnTo>
                <a:lnTo>
                  <a:pt x="283993" y="49064"/>
                </a:lnTo>
                <a:lnTo>
                  <a:pt x="288109" y="45559"/>
                </a:lnTo>
                <a:lnTo>
                  <a:pt x="292225" y="45559"/>
                </a:lnTo>
                <a:lnTo>
                  <a:pt x="296341" y="42055"/>
                </a:lnTo>
                <a:lnTo>
                  <a:pt x="300457" y="42055"/>
                </a:lnTo>
                <a:lnTo>
                  <a:pt x="304573" y="42055"/>
                </a:lnTo>
                <a:lnTo>
                  <a:pt x="308689" y="38550"/>
                </a:lnTo>
                <a:lnTo>
                  <a:pt x="312804" y="38550"/>
                </a:lnTo>
                <a:lnTo>
                  <a:pt x="316920" y="35046"/>
                </a:lnTo>
                <a:lnTo>
                  <a:pt x="321036" y="35046"/>
                </a:lnTo>
                <a:lnTo>
                  <a:pt x="325152" y="31541"/>
                </a:lnTo>
                <a:lnTo>
                  <a:pt x="329268" y="28036"/>
                </a:lnTo>
                <a:lnTo>
                  <a:pt x="333384" y="28036"/>
                </a:lnTo>
                <a:lnTo>
                  <a:pt x="337500" y="28036"/>
                </a:lnTo>
                <a:lnTo>
                  <a:pt x="341615" y="24532"/>
                </a:lnTo>
                <a:lnTo>
                  <a:pt x="345731" y="21027"/>
                </a:lnTo>
                <a:lnTo>
                  <a:pt x="349847" y="17523"/>
                </a:lnTo>
                <a:lnTo>
                  <a:pt x="353963" y="17523"/>
                </a:lnTo>
                <a:lnTo>
                  <a:pt x="358079" y="17523"/>
                </a:lnTo>
                <a:lnTo>
                  <a:pt x="362195" y="14018"/>
                </a:lnTo>
                <a:lnTo>
                  <a:pt x="366311" y="10513"/>
                </a:lnTo>
                <a:lnTo>
                  <a:pt x="370426" y="10513"/>
                </a:lnTo>
                <a:lnTo>
                  <a:pt x="374542" y="7009"/>
                </a:lnTo>
                <a:lnTo>
                  <a:pt x="378658" y="7009"/>
                </a:lnTo>
                <a:lnTo>
                  <a:pt x="382774" y="7009"/>
                </a:lnTo>
                <a:lnTo>
                  <a:pt x="386890" y="3504"/>
                </a:lnTo>
                <a:lnTo>
                  <a:pt x="391006" y="3504"/>
                </a:lnTo>
                <a:lnTo>
                  <a:pt x="395121" y="3504"/>
                </a:lnTo>
                <a:lnTo>
                  <a:pt x="399237" y="0"/>
                </a:lnTo>
                <a:lnTo>
                  <a:pt x="403353" y="0"/>
                </a:lnTo>
                <a:lnTo>
                  <a:pt x="428048" y="0"/>
                </a:lnTo>
                <a:lnTo>
                  <a:pt x="432164" y="3504"/>
                </a:lnTo>
                <a:lnTo>
                  <a:pt x="436280" y="3504"/>
                </a:lnTo>
                <a:lnTo>
                  <a:pt x="440396" y="3504"/>
                </a:lnTo>
                <a:lnTo>
                  <a:pt x="444512" y="7009"/>
                </a:lnTo>
                <a:lnTo>
                  <a:pt x="448628" y="7009"/>
                </a:lnTo>
                <a:lnTo>
                  <a:pt x="452743" y="10513"/>
                </a:lnTo>
                <a:lnTo>
                  <a:pt x="456859" y="10513"/>
                </a:lnTo>
                <a:lnTo>
                  <a:pt x="460975" y="14018"/>
                </a:lnTo>
                <a:lnTo>
                  <a:pt x="465091" y="14018"/>
                </a:lnTo>
                <a:lnTo>
                  <a:pt x="469207" y="17523"/>
                </a:lnTo>
                <a:lnTo>
                  <a:pt x="473323" y="17523"/>
                </a:lnTo>
                <a:lnTo>
                  <a:pt x="477439" y="21027"/>
                </a:lnTo>
                <a:lnTo>
                  <a:pt x="481554" y="24532"/>
                </a:lnTo>
                <a:lnTo>
                  <a:pt x="485670" y="24532"/>
                </a:lnTo>
                <a:lnTo>
                  <a:pt x="489786" y="28036"/>
                </a:lnTo>
                <a:lnTo>
                  <a:pt x="493902" y="28036"/>
                </a:lnTo>
                <a:lnTo>
                  <a:pt x="498018" y="31541"/>
                </a:lnTo>
                <a:lnTo>
                  <a:pt x="502134" y="35046"/>
                </a:lnTo>
                <a:lnTo>
                  <a:pt x="506250" y="35046"/>
                </a:lnTo>
                <a:lnTo>
                  <a:pt x="510365" y="38550"/>
                </a:lnTo>
                <a:lnTo>
                  <a:pt x="514481" y="38550"/>
                </a:lnTo>
                <a:lnTo>
                  <a:pt x="518597" y="38550"/>
                </a:lnTo>
                <a:lnTo>
                  <a:pt x="522713" y="42055"/>
                </a:lnTo>
              </a:path>
            </a:pathLst>
          </a:custGeom>
          <a:ln w="17557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>
            <a:off x="7809715" y="3106152"/>
            <a:ext cx="415925" cy="14604"/>
          </a:xfrm>
          <a:custGeom>
            <a:avLst/>
            <a:gdLst/>
            <a:ahLst/>
            <a:cxnLst/>
            <a:rect l="l" t="t" r="r" b="b"/>
            <a:pathLst>
              <a:path w="415925" h="14604">
                <a:moveTo>
                  <a:pt x="0" y="0"/>
                </a:moveTo>
                <a:lnTo>
                  <a:pt x="4115" y="0"/>
                </a:lnTo>
                <a:lnTo>
                  <a:pt x="8231" y="3504"/>
                </a:lnTo>
                <a:lnTo>
                  <a:pt x="12347" y="3504"/>
                </a:lnTo>
                <a:lnTo>
                  <a:pt x="16463" y="3504"/>
                </a:lnTo>
                <a:lnTo>
                  <a:pt x="20579" y="7009"/>
                </a:lnTo>
                <a:lnTo>
                  <a:pt x="24695" y="7009"/>
                </a:lnTo>
                <a:lnTo>
                  <a:pt x="28810" y="7009"/>
                </a:lnTo>
                <a:lnTo>
                  <a:pt x="32926" y="7009"/>
                </a:lnTo>
                <a:lnTo>
                  <a:pt x="37042" y="10513"/>
                </a:lnTo>
                <a:lnTo>
                  <a:pt x="41158" y="10513"/>
                </a:lnTo>
                <a:lnTo>
                  <a:pt x="45274" y="10513"/>
                </a:lnTo>
                <a:lnTo>
                  <a:pt x="49390" y="10513"/>
                </a:lnTo>
                <a:lnTo>
                  <a:pt x="53506" y="10513"/>
                </a:lnTo>
                <a:lnTo>
                  <a:pt x="57621" y="14018"/>
                </a:lnTo>
                <a:lnTo>
                  <a:pt x="411585" y="14018"/>
                </a:lnTo>
                <a:lnTo>
                  <a:pt x="415701" y="14018"/>
                </a:lnTo>
              </a:path>
            </a:pathLst>
          </a:custGeom>
          <a:ln w="17526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 txBox="1"/>
          <p:nvPr/>
        </p:nvSpPr>
        <p:spPr>
          <a:xfrm>
            <a:off x="6372931" y="3243912"/>
            <a:ext cx="66738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75" dirty="0">
                <a:latin typeface="Arial"/>
                <a:cs typeface="Arial"/>
              </a:rPr>
              <a:t>E</a:t>
            </a:r>
            <a:r>
              <a:rPr sz="700" b="1" spc="85" dirty="0">
                <a:latin typeface="Arial"/>
                <a:cs typeface="Arial"/>
              </a:rPr>
              <a:t>n</a:t>
            </a:r>
            <a:r>
              <a:rPr sz="700" b="1" spc="55" dirty="0">
                <a:latin typeface="Arial"/>
                <a:cs typeface="Arial"/>
              </a:rPr>
              <a:t>e</a:t>
            </a:r>
            <a:r>
              <a:rPr sz="700" b="1" spc="45" dirty="0">
                <a:latin typeface="Arial"/>
                <a:cs typeface="Arial"/>
              </a:rPr>
              <a:t>r</a:t>
            </a:r>
            <a:r>
              <a:rPr sz="700" b="1" spc="85" dirty="0">
                <a:latin typeface="Arial"/>
                <a:cs typeface="Arial"/>
              </a:rPr>
              <a:t>g</a:t>
            </a:r>
            <a:r>
              <a:rPr sz="700" b="1" spc="90" dirty="0">
                <a:latin typeface="Arial"/>
                <a:cs typeface="Arial"/>
              </a:rPr>
              <a:t>y</a:t>
            </a:r>
            <a:r>
              <a:rPr sz="700" b="1" spc="35" dirty="0">
                <a:latin typeface="Arial"/>
                <a:cs typeface="Arial"/>
              </a:rPr>
              <a:t>,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150" dirty="0">
                <a:latin typeface="Arial"/>
                <a:cs typeface="Arial"/>
              </a:rPr>
              <a:t>M</a:t>
            </a:r>
            <a:r>
              <a:rPr sz="700" b="1" spc="65" dirty="0">
                <a:latin typeface="Arial"/>
                <a:cs typeface="Arial"/>
              </a:rPr>
              <a:t>eV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7"/>
          <p:cNvSpPr txBox="1"/>
          <p:nvPr/>
        </p:nvSpPr>
        <p:spPr>
          <a:xfrm>
            <a:off x="4882709" y="1902706"/>
            <a:ext cx="261610" cy="652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850" b="1" spc="5" dirty="0">
                <a:latin typeface="Arial"/>
                <a:cs typeface="Arial"/>
              </a:rPr>
              <a:t>C</a:t>
            </a:r>
            <a:r>
              <a:rPr sz="850" b="1" dirty="0">
                <a:latin typeface="Arial"/>
                <a:cs typeface="Arial"/>
              </a:rPr>
              <a:t>oun</a:t>
            </a:r>
            <a:r>
              <a:rPr sz="850" b="1" spc="5" dirty="0">
                <a:latin typeface="Arial"/>
                <a:cs typeface="Arial"/>
              </a:rPr>
              <a:t>t</a:t>
            </a:r>
            <a:r>
              <a:rPr sz="850" b="1" dirty="0">
                <a:latin typeface="Arial"/>
                <a:cs typeface="Arial"/>
              </a:rPr>
              <a:t>,</a:t>
            </a:r>
            <a:r>
              <a:rPr sz="850" b="1" spc="-5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n</a:t>
            </a:r>
            <a:r>
              <a:rPr sz="850" b="1" spc="-10" dirty="0">
                <a:latin typeface="Arial"/>
                <a:cs typeface="Arial"/>
              </a:rPr>
              <a:t>/</a:t>
            </a:r>
            <a:r>
              <a:rPr sz="850" b="1" spc="-15" dirty="0">
                <a:latin typeface="Arial"/>
                <a:cs typeface="Arial"/>
              </a:rPr>
              <a:t>s</a:t>
            </a:r>
            <a:r>
              <a:rPr sz="850" b="1" spc="-5" dirty="0">
                <a:latin typeface="Arial"/>
                <a:cs typeface="Arial"/>
              </a:rPr>
              <a:t>r</a:t>
            </a:r>
            <a:r>
              <a:rPr sz="850" b="1" spc="-10" dirty="0">
                <a:latin typeface="Arial"/>
                <a:cs typeface="Arial"/>
              </a:rPr>
              <a:t>/</a:t>
            </a:r>
            <a:r>
              <a:rPr sz="850" b="1" dirty="0">
                <a:latin typeface="Arial"/>
                <a:cs typeface="Arial"/>
              </a:rPr>
              <a:t>uC</a:t>
            </a:r>
            <a:endParaRPr sz="850">
              <a:latin typeface="Arial"/>
              <a:cs typeface="Arial"/>
            </a:endParaRPr>
          </a:p>
        </p:txBody>
      </p:sp>
      <p:sp>
        <p:nvSpPr>
          <p:cNvPr id="49" name="object 48"/>
          <p:cNvSpPr txBox="1"/>
          <p:nvPr/>
        </p:nvSpPr>
        <p:spPr>
          <a:xfrm>
            <a:off x="5810986" y="1421530"/>
            <a:ext cx="45085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800" b="1" spc="-5" dirty="0">
                <a:solidFill>
                  <a:srgbClr val="FF0000"/>
                </a:solidFill>
                <a:latin typeface="맑은 고딕"/>
                <a:cs typeface="맑은 고딕"/>
              </a:rPr>
              <a:t>L</a:t>
            </a:r>
            <a:r>
              <a:rPr sz="800" b="1" dirty="0">
                <a:solidFill>
                  <a:srgbClr val="FF0000"/>
                </a:solidFill>
                <a:latin typeface="맑은 고딕"/>
                <a:cs typeface="맑은 고딕"/>
              </a:rPr>
              <a:t>i</a:t>
            </a:r>
            <a:r>
              <a:rPr sz="800" b="1" spc="10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800" b="1" dirty="0">
                <a:solidFill>
                  <a:srgbClr val="FF0000"/>
                </a:solidFill>
                <a:latin typeface="맑은 고딕"/>
                <a:cs typeface="맑은 고딕"/>
              </a:rPr>
              <a:t>20mm </a:t>
            </a:r>
            <a:r>
              <a:rPr sz="800" b="1" spc="-5" dirty="0">
                <a:solidFill>
                  <a:srgbClr val="0000FF"/>
                </a:solidFill>
                <a:latin typeface="맑은 고딕"/>
                <a:cs typeface="맑은 고딕"/>
              </a:rPr>
              <a:t>L</a:t>
            </a:r>
            <a:r>
              <a:rPr sz="800" b="1" dirty="0">
                <a:solidFill>
                  <a:srgbClr val="0000FF"/>
                </a:solidFill>
                <a:latin typeface="맑은 고딕"/>
                <a:cs typeface="맑은 고딕"/>
              </a:rPr>
              <a:t>i</a:t>
            </a:r>
            <a:r>
              <a:rPr sz="800" b="1" spc="10" dirty="0">
                <a:solidFill>
                  <a:srgbClr val="0000FF"/>
                </a:solidFill>
                <a:latin typeface="맑은 고딕"/>
                <a:cs typeface="맑은 고딕"/>
              </a:rPr>
              <a:t> </a:t>
            </a:r>
            <a:r>
              <a:rPr sz="800" b="1" dirty="0">
                <a:solidFill>
                  <a:srgbClr val="0000FF"/>
                </a:solidFill>
                <a:latin typeface="맑은 고딕"/>
                <a:cs typeface="맑은 고딕"/>
              </a:rPr>
              <a:t>15mm</a:t>
            </a:r>
            <a:endParaRPr sz="800">
              <a:latin typeface="맑은 고딕"/>
              <a:cs typeface="맑은 고딕"/>
            </a:endParaRPr>
          </a:p>
        </p:txBody>
      </p:sp>
      <p:sp>
        <p:nvSpPr>
          <p:cNvPr id="50" name="object 49"/>
          <p:cNvSpPr txBox="1"/>
          <p:nvPr/>
        </p:nvSpPr>
        <p:spPr>
          <a:xfrm>
            <a:off x="5810986" y="1665365"/>
            <a:ext cx="39116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b="1" spc="-5" dirty="0">
                <a:solidFill>
                  <a:srgbClr val="C00000"/>
                </a:solidFill>
                <a:latin typeface="맑은 고딕"/>
                <a:cs typeface="맑은 고딕"/>
              </a:rPr>
              <a:t>L</a:t>
            </a:r>
            <a:r>
              <a:rPr sz="800" b="1" dirty="0">
                <a:solidFill>
                  <a:srgbClr val="C00000"/>
                </a:solidFill>
                <a:latin typeface="맑은 고딕"/>
                <a:cs typeface="맑은 고딕"/>
              </a:rPr>
              <a:t>i</a:t>
            </a:r>
            <a:r>
              <a:rPr sz="800" b="1" spc="10" dirty="0">
                <a:solidFill>
                  <a:srgbClr val="C00000"/>
                </a:solidFill>
                <a:latin typeface="맑은 고딕"/>
                <a:cs typeface="맑은 고딕"/>
              </a:rPr>
              <a:t> </a:t>
            </a:r>
            <a:r>
              <a:rPr sz="800" b="1" dirty="0">
                <a:solidFill>
                  <a:srgbClr val="C00000"/>
                </a:solidFill>
                <a:latin typeface="맑은 고딕"/>
                <a:cs typeface="맑은 고딕"/>
              </a:rPr>
              <a:t>5mm</a:t>
            </a:r>
            <a:endParaRPr sz="800">
              <a:latin typeface="맑은 고딕"/>
              <a:cs typeface="맑은 고딕"/>
            </a:endParaRPr>
          </a:p>
        </p:txBody>
      </p:sp>
      <p:sp>
        <p:nvSpPr>
          <p:cNvPr id="51" name="object 50"/>
          <p:cNvSpPr txBox="1"/>
          <p:nvPr/>
        </p:nvSpPr>
        <p:spPr>
          <a:xfrm>
            <a:off x="5810987" y="1787282"/>
            <a:ext cx="478155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b="1" spc="-5" dirty="0">
                <a:solidFill>
                  <a:srgbClr val="113F71"/>
                </a:solidFill>
                <a:latin typeface="맑은 고딕"/>
                <a:cs typeface="맑은 고딕"/>
              </a:rPr>
              <a:t>L</a:t>
            </a:r>
            <a:r>
              <a:rPr sz="800" b="1" dirty="0">
                <a:solidFill>
                  <a:srgbClr val="113F71"/>
                </a:solidFill>
                <a:latin typeface="맑은 고딕"/>
                <a:cs typeface="맑은 고딕"/>
              </a:rPr>
              <a:t>i</a:t>
            </a:r>
            <a:r>
              <a:rPr sz="800" b="1" spc="10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sz="800" b="1" dirty="0">
                <a:solidFill>
                  <a:srgbClr val="113F71"/>
                </a:solidFill>
                <a:latin typeface="맑은 고딕"/>
                <a:cs typeface="맑은 고딕"/>
              </a:rPr>
              <a:t>0</a:t>
            </a:r>
            <a:r>
              <a:rPr sz="800" b="1" spc="5" dirty="0">
                <a:solidFill>
                  <a:srgbClr val="113F71"/>
                </a:solidFill>
                <a:latin typeface="맑은 고딕"/>
                <a:cs typeface="맑은 고딕"/>
              </a:rPr>
              <a:t>.</a:t>
            </a:r>
            <a:r>
              <a:rPr sz="800" b="1" dirty="0">
                <a:solidFill>
                  <a:srgbClr val="113F71"/>
                </a:solidFill>
                <a:latin typeface="맑은 고딕"/>
                <a:cs typeface="맑은 고딕"/>
              </a:rPr>
              <a:t>5mm</a:t>
            </a:r>
            <a:endParaRPr sz="800">
              <a:latin typeface="맑은 고딕"/>
              <a:cs typeface="맑은 고딕"/>
            </a:endParaRPr>
          </a:p>
        </p:txBody>
      </p:sp>
      <p:sp>
        <p:nvSpPr>
          <p:cNvPr id="52" name="object 51"/>
          <p:cNvSpPr/>
          <p:nvPr/>
        </p:nvSpPr>
        <p:spPr>
          <a:xfrm>
            <a:off x="7173523" y="2274987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0" y="0"/>
                </a:moveTo>
                <a:lnTo>
                  <a:pt x="214515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>
            <a:off x="7375149" y="223784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368" y="0"/>
                </a:moveTo>
                <a:lnTo>
                  <a:pt x="0" y="76200"/>
                </a:lnTo>
                <a:lnTo>
                  <a:pt x="76390" y="38468"/>
                </a:lnTo>
                <a:lnTo>
                  <a:pt x="368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>
            <a:off x="7771941" y="2274987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214515" y="0"/>
                </a:moveTo>
                <a:lnTo>
                  <a:pt x="0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>
            <a:off x="7708443" y="223784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022" y="0"/>
                </a:moveTo>
                <a:lnTo>
                  <a:pt x="0" y="38468"/>
                </a:lnTo>
                <a:lnTo>
                  <a:pt x="76390" y="76200"/>
                </a:lnTo>
                <a:lnTo>
                  <a:pt x="76022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/>
          <p:cNvSpPr/>
          <p:nvPr/>
        </p:nvSpPr>
        <p:spPr>
          <a:xfrm>
            <a:off x="7216195" y="2401480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0" y="0"/>
                </a:moveTo>
                <a:lnTo>
                  <a:pt x="214515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/>
          <p:cNvSpPr/>
          <p:nvPr/>
        </p:nvSpPr>
        <p:spPr>
          <a:xfrm>
            <a:off x="7417819" y="236433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368" y="0"/>
                </a:moveTo>
                <a:lnTo>
                  <a:pt x="0" y="76200"/>
                </a:lnTo>
                <a:lnTo>
                  <a:pt x="76390" y="38468"/>
                </a:lnTo>
                <a:lnTo>
                  <a:pt x="368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/>
          <p:cNvSpPr/>
          <p:nvPr/>
        </p:nvSpPr>
        <p:spPr>
          <a:xfrm>
            <a:off x="7782610" y="2401480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214515" y="0"/>
                </a:moveTo>
                <a:lnTo>
                  <a:pt x="0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/>
          <p:cNvSpPr/>
          <p:nvPr/>
        </p:nvSpPr>
        <p:spPr>
          <a:xfrm>
            <a:off x="7719110" y="236433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022" y="0"/>
                </a:moveTo>
                <a:lnTo>
                  <a:pt x="0" y="38468"/>
                </a:lnTo>
                <a:lnTo>
                  <a:pt x="76390" y="76200"/>
                </a:lnTo>
                <a:lnTo>
                  <a:pt x="76022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/>
          <p:cNvSpPr txBox="1"/>
          <p:nvPr/>
        </p:nvSpPr>
        <p:spPr>
          <a:xfrm>
            <a:off x="6602748" y="2222472"/>
            <a:ext cx="4978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b="1" dirty="0">
                <a:solidFill>
                  <a:srgbClr val="FF0000"/>
                </a:solidFill>
                <a:latin typeface="맑은 고딕"/>
                <a:cs typeface="맑은 고딕"/>
              </a:rPr>
              <a:t>11</a:t>
            </a:r>
            <a:r>
              <a:rPr sz="800" b="1" spc="5" dirty="0">
                <a:solidFill>
                  <a:srgbClr val="FF0000"/>
                </a:solidFill>
                <a:latin typeface="맑은 고딕"/>
                <a:cs typeface="맑은 고딕"/>
              </a:rPr>
              <a:t>.</a:t>
            </a:r>
            <a:r>
              <a:rPr sz="800" b="1" dirty="0">
                <a:solidFill>
                  <a:srgbClr val="FF0000"/>
                </a:solidFill>
                <a:latin typeface="맑은 고딕"/>
                <a:cs typeface="맑은 고딕"/>
              </a:rPr>
              <a:t>5MeV</a:t>
            </a:r>
            <a:endParaRPr sz="800">
              <a:latin typeface="맑은 고딕"/>
              <a:cs typeface="맑은 고딕"/>
            </a:endParaRPr>
          </a:p>
          <a:p>
            <a:pPr marL="54610">
              <a:spcBef>
                <a:spcPts val="35"/>
              </a:spcBef>
            </a:pPr>
            <a:r>
              <a:rPr sz="800" b="1" dirty="0">
                <a:solidFill>
                  <a:srgbClr val="0000FF"/>
                </a:solidFill>
                <a:latin typeface="맑은 고딕"/>
                <a:cs typeface="맑은 고딕"/>
              </a:rPr>
              <a:t>10</a:t>
            </a:r>
            <a:r>
              <a:rPr sz="800" b="1" spc="5" dirty="0">
                <a:solidFill>
                  <a:srgbClr val="0000FF"/>
                </a:solidFill>
                <a:latin typeface="맑은 고딕"/>
                <a:cs typeface="맑은 고딕"/>
              </a:rPr>
              <a:t>.</a:t>
            </a:r>
            <a:r>
              <a:rPr sz="800" b="1" dirty="0">
                <a:solidFill>
                  <a:srgbClr val="0000FF"/>
                </a:solidFill>
                <a:latin typeface="맑은 고딕"/>
                <a:cs typeface="맑은 고딕"/>
              </a:rPr>
              <a:t>1MeV</a:t>
            </a:r>
            <a:endParaRPr sz="800">
              <a:latin typeface="맑은 고딕"/>
              <a:cs typeface="맑은 고딕"/>
            </a:endParaRPr>
          </a:p>
        </p:txBody>
      </p:sp>
      <p:sp>
        <p:nvSpPr>
          <p:cNvPr id="61" name="object 60"/>
          <p:cNvSpPr/>
          <p:nvPr/>
        </p:nvSpPr>
        <p:spPr>
          <a:xfrm>
            <a:off x="7277156" y="2841915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0" y="0"/>
                </a:moveTo>
                <a:lnTo>
                  <a:pt x="214515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/>
          <p:cNvSpPr/>
          <p:nvPr/>
        </p:nvSpPr>
        <p:spPr>
          <a:xfrm>
            <a:off x="7478779" y="2804768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368" y="0"/>
                </a:moveTo>
                <a:lnTo>
                  <a:pt x="0" y="76200"/>
                </a:lnTo>
                <a:lnTo>
                  <a:pt x="76390" y="38468"/>
                </a:lnTo>
                <a:lnTo>
                  <a:pt x="368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/>
          <p:cNvSpPr/>
          <p:nvPr/>
        </p:nvSpPr>
        <p:spPr>
          <a:xfrm>
            <a:off x="7843571" y="2841915"/>
            <a:ext cx="214629" cy="1270"/>
          </a:xfrm>
          <a:custGeom>
            <a:avLst/>
            <a:gdLst/>
            <a:ahLst/>
            <a:cxnLst/>
            <a:rect l="l" t="t" r="r" b="b"/>
            <a:pathLst>
              <a:path w="214629" h="1269">
                <a:moveTo>
                  <a:pt x="214515" y="0"/>
                </a:moveTo>
                <a:lnTo>
                  <a:pt x="0" y="1016"/>
                </a:lnTo>
              </a:path>
            </a:pathLst>
          </a:custGeom>
          <a:ln w="12700">
            <a:solidFill>
              <a:srgbClr val="113F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3"/>
          <p:cNvSpPr/>
          <p:nvPr/>
        </p:nvSpPr>
        <p:spPr>
          <a:xfrm>
            <a:off x="7780071" y="2804768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76022" y="0"/>
                </a:moveTo>
                <a:lnTo>
                  <a:pt x="0" y="38468"/>
                </a:lnTo>
                <a:lnTo>
                  <a:pt x="76390" y="76200"/>
                </a:lnTo>
                <a:lnTo>
                  <a:pt x="76022" y="0"/>
                </a:lnTo>
                <a:close/>
              </a:path>
            </a:pathLst>
          </a:custGeom>
          <a:solidFill>
            <a:srgbClr val="113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/>
          <p:cNvSpPr txBox="1"/>
          <p:nvPr/>
        </p:nvSpPr>
        <p:spPr>
          <a:xfrm>
            <a:off x="6784655" y="2764067"/>
            <a:ext cx="39624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b="1" dirty="0">
                <a:solidFill>
                  <a:srgbClr val="C00000"/>
                </a:solidFill>
                <a:latin typeface="맑은 고딕"/>
                <a:cs typeface="맑은 고딕"/>
              </a:rPr>
              <a:t>8</a:t>
            </a:r>
            <a:r>
              <a:rPr sz="800" b="1" spc="5" dirty="0">
                <a:solidFill>
                  <a:srgbClr val="C00000"/>
                </a:solidFill>
                <a:latin typeface="맑은 고딕"/>
                <a:cs typeface="맑은 고딕"/>
              </a:rPr>
              <a:t>.</a:t>
            </a:r>
            <a:r>
              <a:rPr sz="800" b="1" dirty="0">
                <a:solidFill>
                  <a:srgbClr val="C00000"/>
                </a:solidFill>
                <a:latin typeface="맑은 고딕"/>
                <a:cs typeface="맑은 고딕"/>
              </a:rPr>
              <a:t>5MeV</a:t>
            </a:r>
            <a:endParaRPr sz="800">
              <a:latin typeface="맑은 고딕"/>
              <a:cs typeface="맑은 고딕"/>
            </a:endParaRPr>
          </a:p>
        </p:txBody>
      </p:sp>
      <p:sp>
        <p:nvSpPr>
          <p:cNvPr id="66" name="object 65"/>
          <p:cNvSpPr/>
          <p:nvPr/>
        </p:nvSpPr>
        <p:spPr>
          <a:xfrm>
            <a:off x="5744010" y="1656244"/>
            <a:ext cx="525780" cy="116205"/>
          </a:xfrm>
          <a:custGeom>
            <a:avLst/>
            <a:gdLst/>
            <a:ahLst/>
            <a:cxnLst/>
            <a:rect l="l" t="t" r="r" b="b"/>
            <a:pathLst>
              <a:path w="525779" h="116205">
                <a:moveTo>
                  <a:pt x="0" y="0"/>
                </a:moveTo>
                <a:lnTo>
                  <a:pt x="525779" y="0"/>
                </a:lnTo>
                <a:lnTo>
                  <a:pt x="525779" y="115824"/>
                </a:lnTo>
                <a:lnTo>
                  <a:pt x="0" y="11582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6"/>
          <p:cNvSpPr/>
          <p:nvPr/>
        </p:nvSpPr>
        <p:spPr>
          <a:xfrm>
            <a:off x="5200645" y="3636730"/>
            <a:ext cx="3101340" cy="1855470"/>
          </a:xfrm>
          <a:custGeom>
            <a:avLst/>
            <a:gdLst/>
            <a:ahLst/>
            <a:cxnLst/>
            <a:rect l="l" t="t" r="r" b="b"/>
            <a:pathLst>
              <a:path w="3101340" h="1855470">
                <a:moveTo>
                  <a:pt x="0" y="0"/>
                </a:moveTo>
                <a:lnTo>
                  <a:pt x="3100906" y="0"/>
                </a:lnTo>
                <a:lnTo>
                  <a:pt x="3100906" y="1855129"/>
                </a:lnTo>
                <a:lnTo>
                  <a:pt x="0" y="18551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/>
          <p:cNvSpPr/>
          <p:nvPr/>
        </p:nvSpPr>
        <p:spPr>
          <a:xfrm>
            <a:off x="5200649" y="3636730"/>
            <a:ext cx="3101340" cy="1855470"/>
          </a:xfrm>
          <a:custGeom>
            <a:avLst/>
            <a:gdLst/>
            <a:ahLst/>
            <a:cxnLst/>
            <a:rect l="l" t="t" r="r" b="b"/>
            <a:pathLst>
              <a:path w="3101340" h="1855470">
                <a:moveTo>
                  <a:pt x="0" y="0"/>
                </a:moveTo>
                <a:lnTo>
                  <a:pt x="3100906" y="0"/>
                </a:lnTo>
                <a:lnTo>
                  <a:pt x="3100906" y="1855124"/>
                </a:lnTo>
                <a:lnTo>
                  <a:pt x="0" y="1855124"/>
                </a:lnTo>
                <a:lnTo>
                  <a:pt x="0" y="0"/>
                </a:lnTo>
                <a:close/>
              </a:path>
            </a:pathLst>
          </a:custGeom>
          <a:ln w="42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/>
          <p:cNvSpPr/>
          <p:nvPr/>
        </p:nvSpPr>
        <p:spPr>
          <a:xfrm>
            <a:off x="5200646" y="363673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0908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9"/>
          <p:cNvSpPr/>
          <p:nvPr/>
        </p:nvSpPr>
        <p:spPr>
          <a:xfrm>
            <a:off x="8301554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/>
          <p:cNvSpPr/>
          <p:nvPr/>
        </p:nvSpPr>
        <p:spPr>
          <a:xfrm>
            <a:off x="5200646" y="5491854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0908" y="0"/>
                </a:lnTo>
              </a:path>
            </a:pathLst>
          </a:custGeom>
          <a:ln w="4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/>
          <p:nvPr/>
        </p:nvSpPr>
        <p:spPr>
          <a:xfrm>
            <a:off x="8301554" y="5491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/>
          <p:cNvSpPr/>
          <p:nvPr/>
        </p:nvSpPr>
        <p:spPr>
          <a:xfrm>
            <a:off x="8301555" y="3636729"/>
            <a:ext cx="0" cy="1855470"/>
          </a:xfrm>
          <a:custGeom>
            <a:avLst/>
            <a:gdLst/>
            <a:ahLst/>
            <a:cxnLst/>
            <a:rect l="l" t="t" r="r" b="b"/>
            <a:pathLst>
              <a:path h="1855470">
                <a:moveTo>
                  <a:pt x="0" y="1855125"/>
                </a:moveTo>
                <a:lnTo>
                  <a:pt x="0" y="0"/>
                </a:lnTo>
              </a:path>
            </a:pathLst>
          </a:custGeom>
          <a:ln w="4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>
            <a:off x="8301554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>
            <a:off x="5200647" y="3636729"/>
            <a:ext cx="0" cy="1855470"/>
          </a:xfrm>
          <a:custGeom>
            <a:avLst/>
            <a:gdLst/>
            <a:ahLst/>
            <a:cxnLst/>
            <a:rect l="l" t="t" r="r" b="b"/>
            <a:pathLst>
              <a:path h="1855470">
                <a:moveTo>
                  <a:pt x="0" y="1855125"/>
                </a:moveTo>
                <a:lnTo>
                  <a:pt x="0" y="0"/>
                </a:lnTo>
              </a:path>
            </a:pathLst>
          </a:custGeom>
          <a:ln w="40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>
            <a:off x="5200648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>
            <a:off x="8301554" y="5491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>
            <a:off x="5200648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>
            <a:off x="5200648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>
            <a:off x="5200648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 txBox="1"/>
          <p:nvPr/>
        </p:nvSpPr>
        <p:spPr>
          <a:xfrm>
            <a:off x="5163468" y="5501216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1"/>
          <p:cNvSpPr/>
          <p:nvPr/>
        </p:nvSpPr>
        <p:spPr>
          <a:xfrm>
            <a:off x="5543380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>
            <a:off x="5543380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>
            <a:off x="5543380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/>
          <p:cNvSpPr/>
          <p:nvPr/>
        </p:nvSpPr>
        <p:spPr>
          <a:xfrm>
            <a:off x="5543380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/>
          <p:cNvSpPr/>
          <p:nvPr/>
        </p:nvSpPr>
        <p:spPr>
          <a:xfrm>
            <a:off x="5886112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/>
          <p:cNvSpPr/>
          <p:nvPr/>
        </p:nvSpPr>
        <p:spPr>
          <a:xfrm>
            <a:off x="5886112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/>
          <p:cNvSpPr/>
          <p:nvPr/>
        </p:nvSpPr>
        <p:spPr>
          <a:xfrm>
            <a:off x="5886112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/>
          <p:cNvSpPr/>
          <p:nvPr/>
        </p:nvSpPr>
        <p:spPr>
          <a:xfrm>
            <a:off x="5886112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/>
          <p:cNvSpPr txBox="1"/>
          <p:nvPr/>
        </p:nvSpPr>
        <p:spPr>
          <a:xfrm>
            <a:off x="5481719" y="5501216"/>
            <a:ext cx="466090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4965" algn="l"/>
              </a:tabLst>
            </a:pPr>
            <a:r>
              <a:rPr sz="700" spc="-10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0	</a:t>
            </a:r>
            <a:r>
              <a:rPr sz="700" spc="-10" dirty="0"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91" name="object 90"/>
          <p:cNvSpPr/>
          <p:nvPr/>
        </p:nvSpPr>
        <p:spPr>
          <a:xfrm>
            <a:off x="6232924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/>
          <p:cNvSpPr/>
          <p:nvPr/>
        </p:nvSpPr>
        <p:spPr>
          <a:xfrm>
            <a:off x="6232924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/>
          <p:cNvSpPr/>
          <p:nvPr/>
        </p:nvSpPr>
        <p:spPr>
          <a:xfrm>
            <a:off x="6232924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/>
          <p:cNvSpPr/>
          <p:nvPr/>
        </p:nvSpPr>
        <p:spPr>
          <a:xfrm>
            <a:off x="6232924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 txBox="1"/>
          <p:nvPr/>
        </p:nvSpPr>
        <p:spPr>
          <a:xfrm>
            <a:off x="6171264" y="5501216"/>
            <a:ext cx="1238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10" dirty="0">
                <a:latin typeface="Arial"/>
                <a:cs typeface="Arial"/>
              </a:rPr>
              <a:t>30</a:t>
            </a:r>
            <a:endParaRPr sz="700">
              <a:latin typeface="Arial"/>
              <a:cs typeface="Arial"/>
            </a:endParaRPr>
          </a:p>
        </p:txBody>
      </p:sp>
      <p:sp>
        <p:nvSpPr>
          <p:cNvPr id="96" name="object 95"/>
          <p:cNvSpPr/>
          <p:nvPr/>
        </p:nvSpPr>
        <p:spPr>
          <a:xfrm>
            <a:off x="6575656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/>
          <p:cNvSpPr/>
          <p:nvPr/>
        </p:nvSpPr>
        <p:spPr>
          <a:xfrm>
            <a:off x="6575656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/>
          <p:cNvSpPr/>
          <p:nvPr/>
        </p:nvSpPr>
        <p:spPr>
          <a:xfrm>
            <a:off x="6575656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/>
          <p:cNvSpPr/>
          <p:nvPr/>
        </p:nvSpPr>
        <p:spPr>
          <a:xfrm>
            <a:off x="6575656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/>
          <p:cNvSpPr/>
          <p:nvPr/>
        </p:nvSpPr>
        <p:spPr>
          <a:xfrm>
            <a:off x="6922468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/>
          <p:cNvSpPr/>
          <p:nvPr/>
        </p:nvSpPr>
        <p:spPr>
          <a:xfrm>
            <a:off x="6922468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/>
          <p:cNvSpPr/>
          <p:nvPr/>
        </p:nvSpPr>
        <p:spPr>
          <a:xfrm>
            <a:off x="6922468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>
            <a:off x="6922468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>
            <a:off x="7265200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>
            <a:off x="7265200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>
            <a:off x="7265200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>
            <a:off x="7265200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>
            <a:off x="7612011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>
            <a:off x="7612011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>
            <a:off x="7612011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>
            <a:off x="7612011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 txBox="1"/>
          <p:nvPr/>
        </p:nvSpPr>
        <p:spPr>
          <a:xfrm>
            <a:off x="6513995" y="5501216"/>
            <a:ext cx="116014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9410" algn="l"/>
                <a:tab pos="701675" algn="l"/>
                <a:tab pos="1048385" algn="l"/>
              </a:tabLst>
            </a:pPr>
            <a:r>
              <a:rPr sz="700" spc="-10" dirty="0">
                <a:latin typeface="Arial"/>
                <a:cs typeface="Arial"/>
              </a:rPr>
              <a:t>4</a:t>
            </a:r>
            <a:r>
              <a:rPr sz="700" dirty="0">
                <a:latin typeface="Arial"/>
                <a:cs typeface="Arial"/>
              </a:rPr>
              <a:t>0	</a:t>
            </a:r>
            <a:r>
              <a:rPr sz="700" spc="-10" dirty="0">
                <a:latin typeface="Arial"/>
                <a:cs typeface="Arial"/>
              </a:rPr>
              <a:t>5</a:t>
            </a:r>
            <a:r>
              <a:rPr sz="700" dirty="0">
                <a:latin typeface="Arial"/>
                <a:cs typeface="Arial"/>
              </a:rPr>
              <a:t>0	</a:t>
            </a:r>
            <a:r>
              <a:rPr sz="700" spc="-10" dirty="0">
                <a:latin typeface="Arial"/>
                <a:cs typeface="Arial"/>
              </a:rPr>
              <a:t>6</a:t>
            </a:r>
            <a:r>
              <a:rPr sz="700" dirty="0">
                <a:latin typeface="Arial"/>
                <a:cs typeface="Arial"/>
              </a:rPr>
              <a:t>0	</a:t>
            </a:r>
            <a:r>
              <a:rPr sz="700" spc="-10" dirty="0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113" name="object 112"/>
          <p:cNvSpPr/>
          <p:nvPr/>
        </p:nvSpPr>
        <p:spPr>
          <a:xfrm>
            <a:off x="7954743" y="5457737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34117"/>
                </a:moveTo>
                <a:lnTo>
                  <a:pt x="0" y="0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>
            <a:off x="7954743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4"/>
          <p:cNvSpPr/>
          <p:nvPr/>
        </p:nvSpPr>
        <p:spPr>
          <a:xfrm>
            <a:off x="7954743" y="3636729"/>
            <a:ext cx="0" cy="34290"/>
          </a:xfrm>
          <a:custGeom>
            <a:avLst/>
            <a:gdLst/>
            <a:ahLst/>
            <a:cxnLst/>
            <a:rect l="l" t="t" r="r" b="b"/>
            <a:pathLst>
              <a:path h="34289">
                <a:moveTo>
                  <a:pt x="0" y="0"/>
                </a:moveTo>
                <a:lnTo>
                  <a:pt x="0" y="34117"/>
                </a:lnTo>
              </a:path>
            </a:pathLst>
          </a:custGeom>
          <a:ln w="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/>
          <p:cNvSpPr/>
          <p:nvPr/>
        </p:nvSpPr>
        <p:spPr>
          <a:xfrm>
            <a:off x="7954743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6"/>
          <p:cNvSpPr txBox="1"/>
          <p:nvPr/>
        </p:nvSpPr>
        <p:spPr>
          <a:xfrm>
            <a:off x="7893082" y="5501216"/>
            <a:ext cx="1238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10" dirty="0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118" name="object 117"/>
          <p:cNvSpPr/>
          <p:nvPr/>
        </p:nvSpPr>
        <p:spPr>
          <a:xfrm>
            <a:off x="8301555" y="545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8"/>
          <p:cNvSpPr/>
          <p:nvPr/>
        </p:nvSpPr>
        <p:spPr>
          <a:xfrm>
            <a:off x="8301555" y="36708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 txBox="1"/>
          <p:nvPr/>
        </p:nvSpPr>
        <p:spPr>
          <a:xfrm>
            <a:off x="8239895" y="5501216"/>
            <a:ext cx="1238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10" dirty="0">
                <a:latin typeface="Arial"/>
                <a:cs typeface="Arial"/>
              </a:rPr>
              <a:t>90</a:t>
            </a:r>
            <a:endParaRPr sz="700">
              <a:latin typeface="Arial"/>
              <a:cs typeface="Arial"/>
            </a:endParaRPr>
          </a:p>
        </p:txBody>
      </p:sp>
      <p:sp>
        <p:nvSpPr>
          <p:cNvPr id="121" name="object 120"/>
          <p:cNvSpPr/>
          <p:nvPr/>
        </p:nvSpPr>
        <p:spPr>
          <a:xfrm>
            <a:off x="5229209" y="5491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>
            <a:off x="8268914" y="5491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 txBox="1"/>
          <p:nvPr/>
        </p:nvSpPr>
        <p:spPr>
          <a:xfrm>
            <a:off x="5122667" y="5437246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24" name="object 123"/>
          <p:cNvSpPr/>
          <p:nvPr/>
        </p:nvSpPr>
        <p:spPr>
          <a:xfrm>
            <a:off x="5200649" y="5227446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>
            <a:off x="5229209" y="52274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>
            <a:off x="8268914" y="522744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>
            <a:off x="8268914" y="52274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 txBox="1"/>
          <p:nvPr/>
        </p:nvSpPr>
        <p:spPr>
          <a:xfrm>
            <a:off x="5122668" y="5172837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129" name="object 128"/>
          <p:cNvSpPr/>
          <p:nvPr/>
        </p:nvSpPr>
        <p:spPr>
          <a:xfrm>
            <a:off x="5200649" y="4963037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/>
          <p:nvPr/>
        </p:nvSpPr>
        <p:spPr>
          <a:xfrm>
            <a:off x="5229209" y="49630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0"/>
          <p:cNvSpPr/>
          <p:nvPr/>
        </p:nvSpPr>
        <p:spPr>
          <a:xfrm>
            <a:off x="8268914" y="496303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1"/>
          <p:cNvSpPr/>
          <p:nvPr/>
        </p:nvSpPr>
        <p:spPr>
          <a:xfrm>
            <a:off x="8268914" y="49630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2"/>
          <p:cNvSpPr txBox="1"/>
          <p:nvPr/>
        </p:nvSpPr>
        <p:spPr>
          <a:xfrm>
            <a:off x="5122667" y="4908428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134" name="object 133"/>
          <p:cNvSpPr/>
          <p:nvPr/>
        </p:nvSpPr>
        <p:spPr>
          <a:xfrm>
            <a:off x="5200649" y="4698628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>
            <a:off x="5229209" y="4698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/>
          <p:nvPr/>
        </p:nvSpPr>
        <p:spPr>
          <a:xfrm>
            <a:off x="8268914" y="469862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6"/>
          <p:cNvSpPr/>
          <p:nvPr/>
        </p:nvSpPr>
        <p:spPr>
          <a:xfrm>
            <a:off x="8268914" y="4698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7"/>
          <p:cNvSpPr txBox="1"/>
          <p:nvPr/>
        </p:nvSpPr>
        <p:spPr>
          <a:xfrm>
            <a:off x="5122667" y="4644019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139" name="object 138"/>
          <p:cNvSpPr/>
          <p:nvPr/>
        </p:nvSpPr>
        <p:spPr>
          <a:xfrm>
            <a:off x="5200648" y="4434219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>
            <a:off x="5229208" y="4434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>
            <a:off x="8268913" y="443421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>
            <a:off x="8268913" y="4434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 txBox="1"/>
          <p:nvPr/>
        </p:nvSpPr>
        <p:spPr>
          <a:xfrm>
            <a:off x="5122667" y="4379610"/>
            <a:ext cx="755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144" name="object 143"/>
          <p:cNvSpPr/>
          <p:nvPr/>
        </p:nvSpPr>
        <p:spPr>
          <a:xfrm>
            <a:off x="5200648" y="4165546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>
            <a:off x="5229208" y="41655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>
            <a:off x="8268913" y="416554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>
            <a:off x="8268913" y="41655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 txBox="1"/>
          <p:nvPr/>
        </p:nvSpPr>
        <p:spPr>
          <a:xfrm>
            <a:off x="5073704" y="4110938"/>
            <a:ext cx="1238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10" dirty="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149" name="object 148"/>
          <p:cNvSpPr/>
          <p:nvPr/>
        </p:nvSpPr>
        <p:spPr>
          <a:xfrm>
            <a:off x="5200647" y="3905402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6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9"/>
          <p:cNvSpPr/>
          <p:nvPr/>
        </p:nvSpPr>
        <p:spPr>
          <a:xfrm>
            <a:off x="5229207" y="39054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0"/>
          <p:cNvSpPr/>
          <p:nvPr/>
        </p:nvSpPr>
        <p:spPr>
          <a:xfrm>
            <a:off x="8268912" y="390540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641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/>
          <p:nvPr/>
        </p:nvSpPr>
        <p:spPr>
          <a:xfrm>
            <a:off x="8268912" y="39054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 txBox="1"/>
          <p:nvPr/>
        </p:nvSpPr>
        <p:spPr>
          <a:xfrm>
            <a:off x="5073703" y="3850793"/>
            <a:ext cx="12382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10" dirty="0">
                <a:latin typeface="Arial"/>
                <a:cs typeface="Arial"/>
              </a:rPr>
              <a:t>12</a:t>
            </a:r>
            <a:endParaRPr sz="700">
              <a:latin typeface="Arial"/>
              <a:cs typeface="Arial"/>
            </a:endParaRPr>
          </a:p>
        </p:txBody>
      </p:sp>
      <p:sp>
        <p:nvSpPr>
          <p:cNvPr id="154" name="object 153"/>
          <p:cNvSpPr/>
          <p:nvPr/>
        </p:nvSpPr>
        <p:spPr>
          <a:xfrm>
            <a:off x="5229207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>
            <a:off x="8268912" y="3636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 txBox="1"/>
          <p:nvPr/>
        </p:nvSpPr>
        <p:spPr>
          <a:xfrm>
            <a:off x="5073703" y="3522450"/>
            <a:ext cx="304165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50" spc="-15" baseline="-35714" dirty="0">
                <a:latin typeface="Arial"/>
                <a:cs typeface="Arial"/>
              </a:rPr>
              <a:t>1</a:t>
            </a:r>
            <a:r>
              <a:rPr sz="1050" baseline="-35714" dirty="0">
                <a:latin typeface="Arial"/>
                <a:cs typeface="Arial"/>
              </a:rPr>
              <a:t>4</a:t>
            </a:r>
            <a:r>
              <a:rPr sz="1050" spc="-112" baseline="-357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57" name="object 156"/>
          <p:cNvSpPr txBox="1"/>
          <p:nvPr/>
        </p:nvSpPr>
        <p:spPr>
          <a:xfrm>
            <a:off x="5351153" y="3486901"/>
            <a:ext cx="5969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15" dirty="0"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</p:txBody>
      </p:sp>
      <p:sp>
        <p:nvSpPr>
          <p:cNvPr id="158" name="object 157"/>
          <p:cNvSpPr/>
          <p:nvPr/>
        </p:nvSpPr>
        <p:spPr>
          <a:xfrm>
            <a:off x="8301553" y="36367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>
            <a:off x="8301553" y="54918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>
            <a:off x="8301553" y="36367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>
            <a:off x="5200646" y="36367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>
            <a:off x="5233290" y="4493926"/>
            <a:ext cx="3032125" cy="998219"/>
          </a:xfrm>
          <a:custGeom>
            <a:avLst/>
            <a:gdLst/>
            <a:ahLst/>
            <a:cxnLst/>
            <a:rect l="l" t="t" r="r" b="b"/>
            <a:pathLst>
              <a:path w="3032125" h="998220">
                <a:moveTo>
                  <a:pt x="0" y="524552"/>
                </a:moveTo>
                <a:lnTo>
                  <a:pt x="32641" y="486170"/>
                </a:lnTo>
                <a:lnTo>
                  <a:pt x="69362" y="605581"/>
                </a:lnTo>
                <a:lnTo>
                  <a:pt x="102003" y="695138"/>
                </a:lnTo>
                <a:lnTo>
                  <a:pt x="138724" y="729256"/>
                </a:lnTo>
                <a:lnTo>
                  <a:pt x="171365" y="776167"/>
                </a:lnTo>
                <a:lnTo>
                  <a:pt x="208087" y="763373"/>
                </a:lnTo>
                <a:lnTo>
                  <a:pt x="240728" y="780431"/>
                </a:lnTo>
                <a:lnTo>
                  <a:pt x="277449" y="793225"/>
                </a:lnTo>
                <a:lnTo>
                  <a:pt x="310090" y="797490"/>
                </a:lnTo>
                <a:lnTo>
                  <a:pt x="342731" y="831607"/>
                </a:lnTo>
                <a:lnTo>
                  <a:pt x="379453" y="814549"/>
                </a:lnTo>
                <a:lnTo>
                  <a:pt x="412094" y="840137"/>
                </a:lnTo>
                <a:lnTo>
                  <a:pt x="448815" y="844401"/>
                </a:lnTo>
                <a:lnTo>
                  <a:pt x="481456" y="835872"/>
                </a:lnTo>
                <a:lnTo>
                  <a:pt x="518177" y="857195"/>
                </a:lnTo>
                <a:lnTo>
                  <a:pt x="550818" y="874254"/>
                </a:lnTo>
                <a:lnTo>
                  <a:pt x="587540" y="874254"/>
                </a:lnTo>
                <a:lnTo>
                  <a:pt x="620181" y="887048"/>
                </a:lnTo>
                <a:lnTo>
                  <a:pt x="652822" y="891312"/>
                </a:lnTo>
                <a:lnTo>
                  <a:pt x="689543" y="869989"/>
                </a:lnTo>
                <a:lnTo>
                  <a:pt x="722184" y="904106"/>
                </a:lnTo>
                <a:lnTo>
                  <a:pt x="758906" y="899842"/>
                </a:lnTo>
                <a:lnTo>
                  <a:pt x="791547" y="921165"/>
                </a:lnTo>
                <a:lnTo>
                  <a:pt x="828268" y="921165"/>
                </a:lnTo>
                <a:lnTo>
                  <a:pt x="860909" y="916900"/>
                </a:lnTo>
                <a:lnTo>
                  <a:pt x="897630" y="921165"/>
                </a:lnTo>
                <a:lnTo>
                  <a:pt x="930272" y="925430"/>
                </a:lnTo>
                <a:lnTo>
                  <a:pt x="962913" y="921165"/>
                </a:lnTo>
                <a:lnTo>
                  <a:pt x="999634" y="929694"/>
                </a:lnTo>
                <a:lnTo>
                  <a:pt x="1032275" y="933959"/>
                </a:lnTo>
                <a:lnTo>
                  <a:pt x="1068996" y="942488"/>
                </a:lnTo>
                <a:lnTo>
                  <a:pt x="1101637" y="929694"/>
                </a:lnTo>
                <a:lnTo>
                  <a:pt x="1138359" y="933959"/>
                </a:lnTo>
                <a:lnTo>
                  <a:pt x="1171000" y="942488"/>
                </a:lnTo>
                <a:lnTo>
                  <a:pt x="1207721" y="951018"/>
                </a:lnTo>
                <a:lnTo>
                  <a:pt x="1240362" y="942488"/>
                </a:lnTo>
                <a:lnTo>
                  <a:pt x="1273003" y="938224"/>
                </a:lnTo>
                <a:lnTo>
                  <a:pt x="1309725" y="929694"/>
                </a:lnTo>
                <a:lnTo>
                  <a:pt x="1342366" y="946753"/>
                </a:lnTo>
                <a:lnTo>
                  <a:pt x="1379087" y="946753"/>
                </a:lnTo>
                <a:lnTo>
                  <a:pt x="1411728" y="938224"/>
                </a:lnTo>
                <a:lnTo>
                  <a:pt x="1448449" y="942488"/>
                </a:lnTo>
                <a:lnTo>
                  <a:pt x="1481091" y="946753"/>
                </a:lnTo>
                <a:lnTo>
                  <a:pt x="1517812" y="946753"/>
                </a:lnTo>
                <a:lnTo>
                  <a:pt x="1550453" y="951018"/>
                </a:lnTo>
                <a:lnTo>
                  <a:pt x="1583094" y="955282"/>
                </a:lnTo>
                <a:lnTo>
                  <a:pt x="1619815" y="946753"/>
                </a:lnTo>
                <a:lnTo>
                  <a:pt x="1652456" y="955282"/>
                </a:lnTo>
                <a:lnTo>
                  <a:pt x="1689178" y="959547"/>
                </a:lnTo>
                <a:lnTo>
                  <a:pt x="1721819" y="951018"/>
                </a:lnTo>
                <a:lnTo>
                  <a:pt x="1758540" y="955282"/>
                </a:lnTo>
                <a:lnTo>
                  <a:pt x="1791181" y="946753"/>
                </a:lnTo>
                <a:lnTo>
                  <a:pt x="1827902" y="955282"/>
                </a:lnTo>
                <a:lnTo>
                  <a:pt x="1860544" y="951018"/>
                </a:lnTo>
                <a:lnTo>
                  <a:pt x="1893185" y="955282"/>
                </a:lnTo>
                <a:lnTo>
                  <a:pt x="1929906" y="951018"/>
                </a:lnTo>
                <a:lnTo>
                  <a:pt x="1962547" y="959547"/>
                </a:lnTo>
                <a:lnTo>
                  <a:pt x="1999268" y="963812"/>
                </a:lnTo>
                <a:lnTo>
                  <a:pt x="2031910" y="963812"/>
                </a:lnTo>
                <a:lnTo>
                  <a:pt x="2068631" y="959547"/>
                </a:lnTo>
                <a:lnTo>
                  <a:pt x="2101272" y="959547"/>
                </a:lnTo>
                <a:lnTo>
                  <a:pt x="2137993" y="968076"/>
                </a:lnTo>
                <a:lnTo>
                  <a:pt x="2170634" y="959547"/>
                </a:lnTo>
                <a:lnTo>
                  <a:pt x="2203275" y="959547"/>
                </a:lnTo>
                <a:lnTo>
                  <a:pt x="2239997" y="972341"/>
                </a:lnTo>
                <a:lnTo>
                  <a:pt x="2272638" y="968076"/>
                </a:lnTo>
                <a:lnTo>
                  <a:pt x="2309359" y="976605"/>
                </a:lnTo>
                <a:lnTo>
                  <a:pt x="2342000" y="972341"/>
                </a:lnTo>
                <a:lnTo>
                  <a:pt x="2378721" y="976605"/>
                </a:lnTo>
                <a:lnTo>
                  <a:pt x="2411363" y="976605"/>
                </a:lnTo>
                <a:lnTo>
                  <a:pt x="2448084" y="980870"/>
                </a:lnTo>
                <a:lnTo>
                  <a:pt x="2480725" y="976605"/>
                </a:lnTo>
                <a:lnTo>
                  <a:pt x="2513366" y="968076"/>
                </a:lnTo>
                <a:lnTo>
                  <a:pt x="2550087" y="951018"/>
                </a:lnTo>
                <a:lnTo>
                  <a:pt x="2582728" y="908371"/>
                </a:lnTo>
                <a:lnTo>
                  <a:pt x="2619450" y="827343"/>
                </a:lnTo>
                <a:lnTo>
                  <a:pt x="2652091" y="733520"/>
                </a:lnTo>
                <a:lnTo>
                  <a:pt x="2688812" y="588522"/>
                </a:lnTo>
                <a:lnTo>
                  <a:pt x="2721453" y="460582"/>
                </a:lnTo>
                <a:lnTo>
                  <a:pt x="2758175" y="302790"/>
                </a:lnTo>
                <a:lnTo>
                  <a:pt x="2790816" y="230291"/>
                </a:lnTo>
                <a:lnTo>
                  <a:pt x="2823457" y="179115"/>
                </a:lnTo>
                <a:lnTo>
                  <a:pt x="2860178" y="0"/>
                </a:lnTo>
                <a:lnTo>
                  <a:pt x="2892819" y="76763"/>
                </a:lnTo>
                <a:lnTo>
                  <a:pt x="2929540" y="669550"/>
                </a:lnTo>
                <a:lnTo>
                  <a:pt x="2962182" y="989399"/>
                </a:lnTo>
                <a:lnTo>
                  <a:pt x="2998903" y="993664"/>
                </a:lnTo>
                <a:lnTo>
                  <a:pt x="3031544" y="997929"/>
                </a:lnTo>
              </a:path>
            </a:pathLst>
          </a:custGeom>
          <a:ln w="849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>
            <a:off x="5216969" y="500142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>
            <a:off x="5249611" y="496303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>
            <a:off x="5286332" y="508244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>
            <a:off x="5318973" y="5172006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>
            <a:off x="5355694" y="5206123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>
            <a:off x="5388335" y="5263696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62" y="0"/>
                </a:lnTo>
              </a:path>
            </a:pathLst>
          </a:custGeom>
          <a:ln w="2722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>
            <a:off x="5457698" y="5280755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62" y="0"/>
                </a:lnTo>
              </a:path>
            </a:pathLst>
          </a:custGeom>
          <a:ln w="2722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>
            <a:off x="5527060" y="527435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>
            <a:off x="5559701" y="530847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>
            <a:off x="5596422" y="5291416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2"/>
          <p:cNvSpPr/>
          <p:nvPr/>
        </p:nvSpPr>
        <p:spPr>
          <a:xfrm>
            <a:off x="5629063" y="5317004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3"/>
          <p:cNvSpPr/>
          <p:nvPr/>
        </p:nvSpPr>
        <p:spPr>
          <a:xfrm>
            <a:off x="5665786" y="533406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>
            <a:off x="5735148" y="5359651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3148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/>
          <p:nvPr/>
        </p:nvSpPr>
        <p:spPr>
          <a:xfrm>
            <a:off x="5804511" y="537457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722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6"/>
          <p:cNvSpPr/>
          <p:nvPr/>
        </p:nvSpPr>
        <p:spPr>
          <a:xfrm>
            <a:off x="5869792" y="536818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7"/>
          <p:cNvSpPr/>
          <p:nvPr/>
        </p:nvSpPr>
        <p:spPr>
          <a:xfrm>
            <a:off x="5906513" y="5346857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>
            <a:off x="5939154" y="5380974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/>
          <p:nvPr/>
        </p:nvSpPr>
        <p:spPr>
          <a:xfrm>
            <a:off x="5975876" y="537671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0"/>
          <p:cNvSpPr/>
          <p:nvPr/>
        </p:nvSpPr>
        <p:spPr>
          <a:xfrm>
            <a:off x="6008517" y="5398033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>
            <a:off x="6045239" y="541295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1869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>
            <a:off x="6114602" y="5417224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23" y="0"/>
                </a:lnTo>
              </a:path>
            </a:pathLst>
          </a:custGeom>
          <a:ln w="1869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>
            <a:off x="6216605" y="5430018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5">
                <a:moveTo>
                  <a:pt x="0" y="0"/>
                </a:moveTo>
                <a:lnTo>
                  <a:pt x="102003" y="0"/>
                </a:lnTo>
              </a:path>
            </a:pathLst>
          </a:custGeom>
          <a:ln w="2722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>
            <a:off x="6318607" y="5406562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>
            <a:off x="6355329" y="543215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/>
          <p:nvPr/>
        </p:nvSpPr>
        <p:spPr>
          <a:xfrm>
            <a:off x="6424692" y="544067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7"/>
          <p:cNvSpPr/>
          <p:nvPr/>
        </p:nvSpPr>
        <p:spPr>
          <a:xfrm>
            <a:off x="6489973" y="5415091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8"/>
          <p:cNvSpPr/>
          <p:nvPr/>
        </p:nvSpPr>
        <p:spPr>
          <a:xfrm>
            <a:off x="6526695" y="543215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3148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89"/>
          <p:cNvSpPr/>
          <p:nvPr/>
        </p:nvSpPr>
        <p:spPr>
          <a:xfrm>
            <a:off x="6596058" y="543641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0"/>
          <p:cNvSpPr/>
          <p:nvPr/>
        </p:nvSpPr>
        <p:spPr>
          <a:xfrm>
            <a:off x="6665420" y="543854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1869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>
            <a:off x="6734783" y="5444944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23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2"/>
          <p:cNvSpPr/>
          <p:nvPr/>
        </p:nvSpPr>
        <p:spPr>
          <a:xfrm>
            <a:off x="6836787" y="544494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3"/>
          <p:cNvSpPr/>
          <p:nvPr/>
        </p:nvSpPr>
        <p:spPr>
          <a:xfrm>
            <a:off x="6906149" y="544920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/>
          <p:cNvSpPr/>
          <p:nvPr/>
        </p:nvSpPr>
        <p:spPr>
          <a:xfrm>
            <a:off x="6975511" y="544494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5"/>
          <p:cNvSpPr/>
          <p:nvPr/>
        </p:nvSpPr>
        <p:spPr>
          <a:xfrm>
            <a:off x="7044873" y="544707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23" y="0"/>
                </a:lnTo>
              </a:path>
            </a:pathLst>
          </a:custGeom>
          <a:ln w="1869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6"/>
          <p:cNvSpPr/>
          <p:nvPr/>
        </p:nvSpPr>
        <p:spPr>
          <a:xfrm>
            <a:off x="7146877" y="544920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/>
          <p:nvPr/>
        </p:nvSpPr>
        <p:spPr>
          <a:xfrm>
            <a:off x="7216239" y="5457738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1442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8"/>
          <p:cNvSpPr/>
          <p:nvPr/>
        </p:nvSpPr>
        <p:spPr>
          <a:xfrm>
            <a:off x="7285602" y="5457738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003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9"/>
          <p:cNvSpPr/>
          <p:nvPr/>
        </p:nvSpPr>
        <p:spPr>
          <a:xfrm>
            <a:off x="7387605" y="5459870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003" y="0"/>
                </a:lnTo>
              </a:path>
            </a:pathLst>
          </a:custGeom>
          <a:ln w="2722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0"/>
          <p:cNvSpPr/>
          <p:nvPr/>
        </p:nvSpPr>
        <p:spPr>
          <a:xfrm>
            <a:off x="7489608" y="5466267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6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1"/>
          <p:cNvSpPr/>
          <p:nvPr/>
        </p:nvSpPr>
        <p:spPr>
          <a:xfrm>
            <a:off x="7558971" y="547053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724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2"/>
          <p:cNvSpPr/>
          <p:nvPr/>
        </p:nvSpPr>
        <p:spPr>
          <a:xfrm>
            <a:off x="7697696" y="546626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282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3"/>
          <p:cNvSpPr/>
          <p:nvPr/>
        </p:nvSpPr>
        <p:spPr>
          <a:xfrm>
            <a:off x="7767057" y="542788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4"/>
          <p:cNvSpPr/>
          <p:nvPr/>
        </p:nvSpPr>
        <p:spPr>
          <a:xfrm>
            <a:off x="7799698" y="5385239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5"/>
          <p:cNvSpPr/>
          <p:nvPr/>
        </p:nvSpPr>
        <p:spPr>
          <a:xfrm>
            <a:off x="7836420" y="5304211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6"/>
          <p:cNvSpPr/>
          <p:nvPr/>
        </p:nvSpPr>
        <p:spPr>
          <a:xfrm>
            <a:off x="7869060" y="521038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7"/>
          <p:cNvSpPr/>
          <p:nvPr/>
        </p:nvSpPr>
        <p:spPr>
          <a:xfrm>
            <a:off x="7905782" y="506539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8"/>
          <p:cNvSpPr/>
          <p:nvPr/>
        </p:nvSpPr>
        <p:spPr>
          <a:xfrm>
            <a:off x="7938423" y="493745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09"/>
          <p:cNvSpPr/>
          <p:nvPr/>
        </p:nvSpPr>
        <p:spPr>
          <a:xfrm>
            <a:off x="7975145" y="477965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0"/>
          <p:cNvSpPr/>
          <p:nvPr/>
        </p:nvSpPr>
        <p:spPr>
          <a:xfrm>
            <a:off x="8007785" y="4707159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1"/>
          <p:cNvSpPr/>
          <p:nvPr/>
        </p:nvSpPr>
        <p:spPr>
          <a:xfrm>
            <a:off x="8040427" y="4655983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2"/>
          <p:cNvSpPr/>
          <p:nvPr/>
        </p:nvSpPr>
        <p:spPr>
          <a:xfrm>
            <a:off x="8077148" y="4476867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3"/>
          <p:cNvSpPr/>
          <p:nvPr/>
        </p:nvSpPr>
        <p:spPr>
          <a:xfrm>
            <a:off x="8109789" y="4553631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4"/>
          <p:cNvSpPr/>
          <p:nvPr/>
        </p:nvSpPr>
        <p:spPr>
          <a:xfrm>
            <a:off x="8146510" y="5146418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-4080" y="17058"/>
                </a:moveTo>
                <a:lnTo>
                  <a:pt x="36721" y="17058"/>
                </a:lnTo>
              </a:path>
            </a:pathLst>
          </a:custGeom>
          <a:ln w="4391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5"/>
          <p:cNvSpPr/>
          <p:nvPr/>
        </p:nvSpPr>
        <p:spPr>
          <a:xfrm>
            <a:off x="8179153" y="5487590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003" y="0"/>
                </a:lnTo>
              </a:path>
            </a:pathLst>
          </a:custGeom>
          <a:ln w="2295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6"/>
          <p:cNvSpPr txBox="1"/>
          <p:nvPr/>
        </p:nvSpPr>
        <p:spPr>
          <a:xfrm>
            <a:off x="6452792" y="5600922"/>
            <a:ext cx="59309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800" spc="-25" dirty="0">
                <a:latin typeface="Arial"/>
                <a:cs typeface="Arial"/>
              </a:rPr>
              <a:t>E</a:t>
            </a:r>
            <a:r>
              <a:rPr sz="800" dirty="0">
                <a:latin typeface="Arial"/>
                <a:cs typeface="Arial"/>
              </a:rPr>
              <a:t>n</a:t>
            </a:r>
            <a:r>
              <a:rPr sz="800" spc="-35" dirty="0">
                <a:latin typeface="Arial"/>
                <a:cs typeface="Arial"/>
              </a:rPr>
              <a:t>e</a:t>
            </a:r>
            <a:r>
              <a:rPr sz="800" spc="-15" dirty="0">
                <a:latin typeface="Arial"/>
                <a:cs typeface="Arial"/>
              </a:rPr>
              <a:t>r</a:t>
            </a:r>
            <a:r>
              <a:rPr sz="800" dirty="0">
                <a:latin typeface="Arial"/>
                <a:cs typeface="Arial"/>
              </a:rPr>
              <a:t>g</a:t>
            </a:r>
            <a:r>
              <a:rPr sz="800" spc="-15" dirty="0">
                <a:latin typeface="Arial"/>
                <a:cs typeface="Arial"/>
              </a:rPr>
              <a:t>y,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65" dirty="0">
                <a:latin typeface="Arial"/>
                <a:cs typeface="Arial"/>
              </a:rPr>
              <a:t>M</a:t>
            </a:r>
            <a:r>
              <a:rPr sz="800" spc="-35" dirty="0">
                <a:latin typeface="Arial"/>
                <a:cs typeface="Arial"/>
              </a:rPr>
              <a:t>e</a:t>
            </a:r>
            <a:r>
              <a:rPr sz="800" spc="-25" dirty="0">
                <a:latin typeface="Arial"/>
                <a:cs typeface="Arial"/>
              </a:rPr>
              <a:t>V</a:t>
            </a:r>
            <a:endParaRPr sz="800">
              <a:latin typeface="Arial"/>
              <a:cs typeface="Arial"/>
            </a:endParaRPr>
          </a:p>
        </p:txBody>
      </p:sp>
      <p:sp>
        <p:nvSpPr>
          <p:cNvPr id="218" name="object 217"/>
          <p:cNvSpPr txBox="1"/>
          <p:nvPr/>
        </p:nvSpPr>
        <p:spPr>
          <a:xfrm>
            <a:off x="4949474" y="4212414"/>
            <a:ext cx="115416" cy="7340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750" spc="-15" dirty="0">
                <a:latin typeface="Arial"/>
                <a:cs typeface="Arial"/>
              </a:rPr>
              <a:t>Coun</a:t>
            </a:r>
            <a:r>
              <a:rPr sz="750" spc="10" dirty="0">
                <a:latin typeface="Arial"/>
                <a:cs typeface="Arial"/>
              </a:rPr>
              <a:t>t</a:t>
            </a:r>
            <a:r>
              <a:rPr sz="750" dirty="0">
                <a:latin typeface="Arial"/>
                <a:cs typeface="Arial"/>
              </a:rPr>
              <a:t>s,</a:t>
            </a:r>
            <a:r>
              <a:rPr sz="750" spc="35" dirty="0">
                <a:latin typeface="Arial"/>
                <a:cs typeface="Arial"/>
              </a:rPr>
              <a:t> </a:t>
            </a:r>
            <a:r>
              <a:rPr sz="750" spc="-15" dirty="0">
                <a:latin typeface="Arial"/>
                <a:cs typeface="Arial"/>
              </a:rPr>
              <a:t>n</a:t>
            </a:r>
            <a:r>
              <a:rPr sz="750" spc="10" dirty="0">
                <a:latin typeface="Arial"/>
                <a:cs typeface="Arial"/>
              </a:rPr>
              <a:t>/</a:t>
            </a:r>
            <a:r>
              <a:rPr sz="750" dirty="0">
                <a:latin typeface="Arial"/>
                <a:cs typeface="Arial"/>
              </a:rPr>
              <a:t>sr</a:t>
            </a:r>
            <a:r>
              <a:rPr sz="750" spc="10" dirty="0">
                <a:latin typeface="Arial"/>
                <a:cs typeface="Arial"/>
              </a:rPr>
              <a:t>/</a:t>
            </a:r>
            <a:r>
              <a:rPr sz="750" spc="-15" dirty="0">
                <a:latin typeface="Arial"/>
                <a:cs typeface="Arial"/>
              </a:rPr>
              <a:t>uC</a:t>
            </a:r>
            <a:endParaRPr sz="750">
              <a:latin typeface="Arial"/>
              <a:cs typeface="Arial"/>
            </a:endParaRPr>
          </a:p>
        </p:txBody>
      </p:sp>
      <p:sp>
        <p:nvSpPr>
          <p:cNvPr id="219" name="object 218"/>
          <p:cNvSpPr/>
          <p:nvPr/>
        </p:nvSpPr>
        <p:spPr>
          <a:xfrm>
            <a:off x="5233289" y="4442750"/>
            <a:ext cx="2448560" cy="1049655"/>
          </a:xfrm>
          <a:custGeom>
            <a:avLst/>
            <a:gdLst/>
            <a:ahLst/>
            <a:cxnLst/>
            <a:rect l="l" t="t" r="r" b="b"/>
            <a:pathLst>
              <a:path w="2448559" h="1049654">
                <a:moveTo>
                  <a:pt x="0" y="469112"/>
                </a:moveTo>
                <a:lnTo>
                  <a:pt x="32641" y="366760"/>
                </a:lnTo>
                <a:lnTo>
                  <a:pt x="69362" y="550140"/>
                </a:lnTo>
                <a:lnTo>
                  <a:pt x="102003" y="635433"/>
                </a:lnTo>
                <a:lnTo>
                  <a:pt x="138724" y="678080"/>
                </a:lnTo>
                <a:lnTo>
                  <a:pt x="171365" y="742049"/>
                </a:lnTo>
                <a:lnTo>
                  <a:pt x="208087" y="776167"/>
                </a:lnTo>
                <a:lnTo>
                  <a:pt x="240728" y="780431"/>
                </a:lnTo>
                <a:lnTo>
                  <a:pt x="277449" y="806019"/>
                </a:lnTo>
                <a:lnTo>
                  <a:pt x="310090" y="831607"/>
                </a:lnTo>
                <a:lnTo>
                  <a:pt x="342731" y="810284"/>
                </a:lnTo>
                <a:lnTo>
                  <a:pt x="379453" y="848666"/>
                </a:lnTo>
                <a:lnTo>
                  <a:pt x="412094" y="844401"/>
                </a:lnTo>
                <a:lnTo>
                  <a:pt x="448815" y="865724"/>
                </a:lnTo>
                <a:lnTo>
                  <a:pt x="481456" y="874254"/>
                </a:lnTo>
                <a:lnTo>
                  <a:pt x="518177" y="869989"/>
                </a:lnTo>
                <a:lnTo>
                  <a:pt x="550818" y="891312"/>
                </a:lnTo>
                <a:lnTo>
                  <a:pt x="587540" y="882783"/>
                </a:lnTo>
                <a:lnTo>
                  <a:pt x="620181" y="899842"/>
                </a:lnTo>
                <a:lnTo>
                  <a:pt x="652822" y="887048"/>
                </a:lnTo>
                <a:lnTo>
                  <a:pt x="689543" y="912636"/>
                </a:lnTo>
                <a:lnTo>
                  <a:pt x="722184" y="925430"/>
                </a:lnTo>
                <a:lnTo>
                  <a:pt x="758906" y="925430"/>
                </a:lnTo>
                <a:lnTo>
                  <a:pt x="791547" y="938224"/>
                </a:lnTo>
                <a:lnTo>
                  <a:pt x="828268" y="942488"/>
                </a:lnTo>
                <a:lnTo>
                  <a:pt x="860909" y="951018"/>
                </a:lnTo>
                <a:lnTo>
                  <a:pt x="897630" y="946753"/>
                </a:lnTo>
                <a:lnTo>
                  <a:pt x="930272" y="959547"/>
                </a:lnTo>
                <a:lnTo>
                  <a:pt x="962913" y="963812"/>
                </a:lnTo>
                <a:lnTo>
                  <a:pt x="999634" y="951018"/>
                </a:lnTo>
                <a:lnTo>
                  <a:pt x="1032275" y="959547"/>
                </a:lnTo>
                <a:lnTo>
                  <a:pt x="1068996" y="963812"/>
                </a:lnTo>
                <a:lnTo>
                  <a:pt x="1101637" y="976605"/>
                </a:lnTo>
                <a:lnTo>
                  <a:pt x="1138359" y="963812"/>
                </a:lnTo>
                <a:lnTo>
                  <a:pt x="1171000" y="976605"/>
                </a:lnTo>
                <a:lnTo>
                  <a:pt x="1207721" y="968076"/>
                </a:lnTo>
                <a:lnTo>
                  <a:pt x="1240362" y="976605"/>
                </a:lnTo>
                <a:lnTo>
                  <a:pt x="1273003" y="976605"/>
                </a:lnTo>
                <a:lnTo>
                  <a:pt x="1309725" y="968076"/>
                </a:lnTo>
                <a:lnTo>
                  <a:pt x="1342366" y="985135"/>
                </a:lnTo>
                <a:lnTo>
                  <a:pt x="1379087" y="993664"/>
                </a:lnTo>
                <a:lnTo>
                  <a:pt x="1411728" y="993664"/>
                </a:lnTo>
                <a:lnTo>
                  <a:pt x="1448449" y="997929"/>
                </a:lnTo>
                <a:lnTo>
                  <a:pt x="1481091" y="989399"/>
                </a:lnTo>
                <a:lnTo>
                  <a:pt x="1517812" y="985135"/>
                </a:lnTo>
                <a:lnTo>
                  <a:pt x="1550453" y="1002193"/>
                </a:lnTo>
                <a:lnTo>
                  <a:pt x="1583094" y="997929"/>
                </a:lnTo>
                <a:lnTo>
                  <a:pt x="1619815" y="997929"/>
                </a:lnTo>
                <a:lnTo>
                  <a:pt x="1652456" y="1006458"/>
                </a:lnTo>
                <a:lnTo>
                  <a:pt x="1689178" y="1002193"/>
                </a:lnTo>
                <a:lnTo>
                  <a:pt x="1721819" y="1010723"/>
                </a:lnTo>
                <a:lnTo>
                  <a:pt x="1758540" y="1014987"/>
                </a:lnTo>
                <a:lnTo>
                  <a:pt x="1791181" y="1010723"/>
                </a:lnTo>
                <a:lnTo>
                  <a:pt x="1827902" y="1023517"/>
                </a:lnTo>
                <a:lnTo>
                  <a:pt x="1860544" y="1014987"/>
                </a:lnTo>
                <a:lnTo>
                  <a:pt x="1893185" y="1014987"/>
                </a:lnTo>
                <a:lnTo>
                  <a:pt x="1929906" y="997929"/>
                </a:lnTo>
                <a:lnTo>
                  <a:pt x="1962547" y="951018"/>
                </a:lnTo>
                <a:lnTo>
                  <a:pt x="1999268" y="874254"/>
                </a:lnTo>
                <a:lnTo>
                  <a:pt x="2031910" y="776167"/>
                </a:lnTo>
                <a:lnTo>
                  <a:pt x="2068631" y="597051"/>
                </a:lnTo>
                <a:lnTo>
                  <a:pt x="2101272" y="434994"/>
                </a:lnTo>
                <a:lnTo>
                  <a:pt x="2137993" y="315584"/>
                </a:lnTo>
                <a:lnTo>
                  <a:pt x="2170634" y="234556"/>
                </a:lnTo>
                <a:lnTo>
                  <a:pt x="2203275" y="127939"/>
                </a:lnTo>
                <a:lnTo>
                  <a:pt x="2239997" y="0"/>
                </a:lnTo>
                <a:lnTo>
                  <a:pt x="2272638" y="230291"/>
                </a:lnTo>
                <a:lnTo>
                  <a:pt x="2309359" y="750579"/>
                </a:lnTo>
                <a:lnTo>
                  <a:pt x="2342000" y="1040575"/>
                </a:lnTo>
                <a:lnTo>
                  <a:pt x="2378721" y="1044840"/>
                </a:lnTo>
                <a:lnTo>
                  <a:pt x="2411363" y="1044840"/>
                </a:lnTo>
                <a:lnTo>
                  <a:pt x="2448084" y="1049105"/>
                </a:lnTo>
              </a:path>
            </a:pathLst>
          </a:custGeom>
          <a:ln w="847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9"/>
          <p:cNvSpPr/>
          <p:nvPr/>
        </p:nvSpPr>
        <p:spPr>
          <a:xfrm>
            <a:off x="5208696" y="3664450"/>
            <a:ext cx="3066430" cy="1852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0"/>
          <p:cNvSpPr/>
          <p:nvPr/>
        </p:nvSpPr>
        <p:spPr>
          <a:xfrm>
            <a:off x="7354962" y="4741275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1"/>
          <p:cNvSpPr/>
          <p:nvPr/>
        </p:nvSpPr>
        <p:spPr>
          <a:xfrm>
            <a:off x="7387603" y="4660247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2"/>
          <p:cNvSpPr/>
          <p:nvPr/>
        </p:nvSpPr>
        <p:spPr>
          <a:xfrm>
            <a:off x="7420244" y="455363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3"/>
          <p:cNvSpPr/>
          <p:nvPr/>
        </p:nvSpPr>
        <p:spPr>
          <a:xfrm>
            <a:off x="7456965" y="442569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4"/>
          <p:cNvSpPr/>
          <p:nvPr/>
        </p:nvSpPr>
        <p:spPr>
          <a:xfrm>
            <a:off x="7489607" y="4655982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5"/>
          <p:cNvSpPr/>
          <p:nvPr/>
        </p:nvSpPr>
        <p:spPr>
          <a:xfrm>
            <a:off x="7526328" y="5176270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6"/>
          <p:cNvSpPr/>
          <p:nvPr/>
        </p:nvSpPr>
        <p:spPr>
          <a:xfrm>
            <a:off x="7558969" y="5466267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7"/>
          <p:cNvSpPr/>
          <p:nvPr/>
        </p:nvSpPr>
        <p:spPr>
          <a:xfrm>
            <a:off x="7595690" y="5470531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8"/>
          <p:cNvSpPr/>
          <p:nvPr/>
        </p:nvSpPr>
        <p:spPr>
          <a:xfrm>
            <a:off x="7628332" y="5470531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29"/>
          <p:cNvSpPr/>
          <p:nvPr/>
        </p:nvSpPr>
        <p:spPr>
          <a:xfrm>
            <a:off x="7665053" y="5474796"/>
            <a:ext cx="33020" cy="34290"/>
          </a:xfrm>
          <a:custGeom>
            <a:avLst/>
            <a:gdLst/>
            <a:ahLst/>
            <a:cxnLst/>
            <a:rect l="l" t="t" r="r" b="b"/>
            <a:pathLst>
              <a:path w="33020" h="34289">
                <a:moveTo>
                  <a:pt x="0" y="17058"/>
                </a:moveTo>
                <a:lnTo>
                  <a:pt x="0" y="7582"/>
                </a:lnTo>
                <a:lnTo>
                  <a:pt x="7254" y="0"/>
                </a:lnTo>
                <a:lnTo>
                  <a:pt x="16320" y="0"/>
                </a:lnTo>
                <a:lnTo>
                  <a:pt x="25386" y="0"/>
                </a:lnTo>
                <a:lnTo>
                  <a:pt x="32641" y="7582"/>
                </a:lnTo>
                <a:lnTo>
                  <a:pt x="32641" y="17058"/>
                </a:lnTo>
                <a:lnTo>
                  <a:pt x="32641" y="26534"/>
                </a:lnTo>
                <a:lnTo>
                  <a:pt x="25386" y="34117"/>
                </a:lnTo>
                <a:lnTo>
                  <a:pt x="16320" y="34117"/>
                </a:lnTo>
                <a:lnTo>
                  <a:pt x="7254" y="34117"/>
                </a:lnTo>
                <a:lnTo>
                  <a:pt x="0" y="26534"/>
                </a:lnTo>
                <a:lnTo>
                  <a:pt x="0" y="17058"/>
                </a:lnTo>
                <a:close/>
              </a:path>
            </a:pathLst>
          </a:custGeom>
          <a:ln w="83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0"/>
          <p:cNvSpPr txBox="1"/>
          <p:nvPr/>
        </p:nvSpPr>
        <p:spPr>
          <a:xfrm>
            <a:off x="7427946" y="3697266"/>
            <a:ext cx="712470" cy="598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8600"/>
              </a:lnSpc>
            </a:pPr>
            <a:r>
              <a:rPr sz="700" spc="-10" dirty="0">
                <a:latin typeface="Arial"/>
                <a:cs typeface="Arial"/>
              </a:rPr>
              <a:t>88</a:t>
            </a:r>
            <a:r>
              <a:rPr sz="700" spc="2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V</a:t>
            </a:r>
            <a:r>
              <a:rPr sz="700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5" dirty="0">
                <a:latin typeface="Arial"/>
                <a:cs typeface="Arial"/>
              </a:rPr>
              <a:t>(</a:t>
            </a:r>
            <a:r>
              <a:rPr sz="700" spc="-10" dirty="0">
                <a:latin typeface="Arial"/>
                <a:cs typeface="Arial"/>
              </a:rPr>
              <a:t>5</a:t>
            </a:r>
            <a:r>
              <a:rPr sz="700" spc="-15" dirty="0">
                <a:latin typeface="Arial"/>
                <a:cs typeface="Arial"/>
              </a:rPr>
              <a:t>mm</a:t>
            </a:r>
            <a:r>
              <a:rPr sz="700" dirty="0">
                <a:latin typeface="Arial"/>
                <a:cs typeface="Arial"/>
              </a:rPr>
              <a:t>) </a:t>
            </a:r>
            <a:r>
              <a:rPr sz="700" spc="-10" dirty="0">
                <a:latin typeface="Arial"/>
                <a:cs typeface="Arial"/>
              </a:rPr>
              <a:t>70</a:t>
            </a:r>
            <a:r>
              <a:rPr sz="700" spc="2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V</a:t>
            </a:r>
            <a:r>
              <a:rPr sz="700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5" dirty="0">
                <a:latin typeface="Arial"/>
                <a:cs typeface="Arial"/>
              </a:rPr>
              <a:t>(</a:t>
            </a:r>
            <a:r>
              <a:rPr sz="700" spc="-10" dirty="0">
                <a:latin typeface="Arial"/>
                <a:cs typeface="Arial"/>
              </a:rPr>
              <a:t>5</a:t>
            </a:r>
            <a:r>
              <a:rPr sz="700" spc="-15" dirty="0">
                <a:latin typeface="Arial"/>
                <a:cs typeface="Arial"/>
              </a:rPr>
              <a:t>mm</a:t>
            </a:r>
            <a:r>
              <a:rPr sz="700" dirty="0">
                <a:latin typeface="Arial"/>
                <a:cs typeface="Arial"/>
              </a:rPr>
              <a:t>) </a:t>
            </a:r>
            <a:r>
              <a:rPr sz="700" spc="-10" dirty="0">
                <a:latin typeface="Arial"/>
                <a:cs typeface="Arial"/>
              </a:rPr>
              <a:t>50</a:t>
            </a:r>
            <a:r>
              <a:rPr sz="700" spc="2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V</a:t>
            </a:r>
            <a:r>
              <a:rPr sz="700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5" dirty="0">
                <a:latin typeface="Arial"/>
                <a:cs typeface="Arial"/>
              </a:rPr>
              <a:t>(</a:t>
            </a:r>
            <a:r>
              <a:rPr sz="700" spc="-10" dirty="0">
                <a:latin typeface="Arial"/>
                <a:cs typeface="Arial"/>
              </a:rPr>
              <a:t>5</a:t>
            </a:r>
            <a:r>
              <a:rPr sz="700" spc="-15" dirty="0">
                <a:latin typeface="Arial"/>
                <a:cs typeface="Arial"/>
              </a:rPr>
              <a:t>mm</a:t>
            </a:r>
            <a:r>
              <a:rPr sz="700" dirty="0">
                <a:latin typeface="Arial"/>
                <a:cs typeface="Arial"/>
              </a:rPr>
              <a:t>) </a:t>
            </a:r>
            <a:r>
              <a:rPr sz="700" spc="-10" dirty="0">
                <a:latin typeface="Arial"/>
                <a:cs typeface="Arial"/>
              </a:rPr>
              <a:t>30</a:t>
            </a:r>
            <a:r>
              <a:rPr sz="700" spc="2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V</a:t>
            </a:r>
            <a:r>
              <a:rPr sz="700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5" dirty="0">
                <a:latin typeface="Arial"/>
                <a:cs typeface="Arial"/>
              </a:rPr>
              <a:t>(</a:t>
            </a:r>
            <a:r>
              <a:rPr sz="700" spc="-10" dirty="0">
                <a:latin typeface="Arial"/>
                <a:cs typeface="Arial"/>
              </a:rPr>
              <a:t>5</a:t>
            </a:r>
            <a:r>
              <a:rPr sz="700" spc="-15" dirty="0">
                <a:latin typeface="Arial"/>
                <a:cs typeface="Arial"/>
              </a:rPr>
              <a:t>mm</a:t>
            </a:r>
            <a:r>
              <a:rPr sz="700" dirty="0">
                <a:latin typeface="Arial"/>
                <a:cs typeface="Arial"/>
              </a:rPr>
              <a:t>)</a:t>
            </a:r>
            <a:endParaRPr sz="700">
              <a:latin typeface="Arial"/>
              <a:cs typeface="Arial"/>
            </a:endParaRPr>
          </a:p>
        </p:txBody>
      </p:sp>
      <p:sp>
        <p:nvSpPr>
          <p:cNvPr id="232" name="object 231"/>
          <p:cNvSpPr txBox="1"/>
          <p:nvPr/>
        </p:nvSpPr>
        <p:spPr>
          <a:xfrm>
            <a:off x="5309815" y="3714681"/>
            <a:ext cx="56896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spc="-5" dirty="0">
                <a:solidFill>
                  <a:srgbClr val="C00000"/>
                </a:solidFill>
                <a:latin typeface="맑은 고딕"/>
                <a:cs typeface="맑은 고딕"/>
              </a:rPr>
              <a:t>L</a:t>
            </a:r>
            <a:r>
              <a:rPr sz="1200" b="1" dirty="0">
                <a:solidFill>
                  <a:srgbClr val="C00000"/>
                </a:solidFill>
                <a:latin typeface="맑은 고딕"/>
                <a:cs typeface="맑은 고딕"/>
              </a:rPr>
              <a:t>i </a:t>
            </a:r>
            <a:r>
              <a:rPr sz="1200" b="1" spc="-10" dirty="0">
                <a:solidFill>
                  <a:srgbClr val="C00000"/>
                </a:solidFill>
                <a:latin typeface="맑은 고딕"/>
                <a:cs typeface="맑은 고딕"/>
              </a:rPr>
              <a:t>5</a:t>
            </a:r>
            <a:r>
              <a:rPr sz="1200" b="1" spc="-5" dirty="0">
                <a:solidFill>
                  <a:srgbClr val="C00000"/>
                </a:solidFill>
                <a:latin typeface="맑은 고딕"/>
                <a:cs typeface="맑은 고딕"/>
              </a:rPr>
              <a:t>m</a:t>
            </a:r>
            <a:r>
              <a:rPr sz="1200" b="1" dirty="0">
                <a:solidFill>
                  <a:srgbClr val="C00000"/>
                </a:solidFill>
                <a:latin typeface="맑은 고딕"/>
                <a:cs typeface="맑은 고딕"/>
              </a:rPr>
              <a:t>m</a:t>
            </a:r>
            <a:endParaRPr sz="1200">
              <a:latin typeface="맑은 고딕"/>
              <a:cs typeface="맑은 고딕"/>
            </a:endParaRPr>
          </a:p>
        </p:txBody>
      </p:sp>
      <p:sp>
        <p:nvSpPr>
          <p:cNvPr id="233" name="object 232"/>
          <p:cNvSpPr txBox="1"/>
          <p:nvPr/>
        </p:nvSpPr>
        <p:spPr>
          <a:xfrm>
            <a:off x="5571638" y="3355469"/>
            <a:ext cx="230124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ete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r</a:t>
            </a:r>
            <a:r>
              <a:rPr sz="1200" spc="5" dirty="0">
                <a:solidFill>
                  <a:srgbClr val="113F71"/>
                </a:solidFill>
                <a:latin typeface="Arial"/>
                <a:cs typeface="Arial"/>
              </a:rPr>
              <a:t>m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n</a:t>
            </a:r>
            <a:r>
              <a:rPr sz="1200" spc="-10" dirty="0">
                <a:solidFill>
                  <a:srgbClr val="113F71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on</a:t>
            </a:r>
            <a:r>
              <a:rPr sz="1200" spc="-45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p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oper</a:t>
            </a:r>
            <a:r>
              <a:rPr sz="1200" spc="-30" dirty="0">
                <a:solidFill>
                  <a:srgbClr val="113F7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th</a:t>
            </a:r>
            <a:r>
              <a:rPr sz="1200" spc="-5" dirty="0">
                <a:solidFill>
                  <a:srgbClr val="113F71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13F71"/>
                </a:solidFill>
                <a:latin typeface="Arial"/>
                <a:cs typeface="Arial"/>
              </a:rPr>
              <a:t>ckness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4" name="object 233"/>
          <p:cNvSpPr txBox="1"/>
          <p:nvPr/>
        </p:nvSpPr>
        <p:spPr>
          <a:xfrm>
            <a:off x="5076056" y="833966"/>
            <a:ext cx="35026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113F71"/>
                </a:solidFill>
                <a:latin typeface="맑은 고딕"/>
                <a:cs typeface="맑은 고딕"/>
              </a:rPr>
              <a:t>p + Li</a:t>
            </a:r>
            <a:r>
              <a:rPr b="1" spc="10" dirty="0">
                <a:solidFill>
                  <a:srgbClr val="113F71"/>
                </a:solidFill>
                <a:latin typeface="맑은 고딕"/>
                <a:cs typeface="맑은 고딕"/>
              </a:rPr>
              <a:t> </a:t>
            </a:r>
            <a:r>
              <a:rPr b="1" spc="-10" dirty="0" smtClean="0">
                <a:solidFill>
                  <a:srgbClr val="113F71"/>
                </a:solidFill>
                <a:latin typeface="맑은 고딕"/>
                <a:cs typeface="맑은 고딕"/>
              </a:rPr>
              <a:t>(</a:t>
            </a:r>
            <a:r>
              <a:rPr lang="en-US" b="1" spc="-10" dirty="0" smtClean="0">
                <a:solidFill>
                  <a:srgbClr val="113F71"/>
                </a:solidFill>
                <a:latin typeface="맑은 고딕"/>
                <a:cs typeface="맑은 고딕"/>
              </a:rPr>
              <a:t>quasi </a:t>
            </a:r>
            <a:r>
              <a:rPr b="1" spc="5" dirty="0" smtClean="0">
                <a:solidFill>
                  <a:srgbClr val="113F71"/>
                </a:solidFill>
                <a:latin typeface="맑은 고딕"/>
                <a:cs typeface="맑은 고딕"/>
              </a:rPr>
              <a:t>m</a:t>
            </a:r>
            <a:r>
              <a:rPr b="1" dirty="0" smtClean="0">
                <a:solidFill>
                  <a:srgbClr val="113F71"/>
                </a:solidFill>
                <a:latin typeface="맑은 고딕"/>
                <a:cs typeface="맑은 고딕"/>
              </a:rPr>
              <a:t>o</a:t>
            </a:r>
            <a:r>
              <a:rPr b="1" spc="-5" dirty="0" smtClean="0">
                <a:solidFill>
                  <a:srgbClr val="113F71"/>
                </a:solidFill>
                <a:latin typeface="맑은 고딕"/>
                <a:cs typeface="맑은 고딕"/>
              </a:rPr>
              <a:t>n</a:t>
            </a:r>
            <a:r>
              <a:rPr b="1" spc="-10" dirty="0" smtClean="0">
                <a:solidFill>
                  <a:srgbClr val="113F71"/>
                </a:solidFill>
                <a:latin typeface="맑은 고딕"/>
                <a:cs typeface="맑은 고딕"/>
              </a:rPr>
              <a:t>o-</a:t>
            </a:r>
            <a:r>
              <a:rPr b="1" spc="-5" dirty="0" smtClean="0">
                <a:solidFill>
                  <a:srgbClr val="113F71"/>
                </a:solidFill>
                <a:latin typeface="맑은 고딕"/>
                <a:cs typeface="맑은 고딕"/>
              </a:rPr>
              <a:t>en</a:t>
            </a:r>
            <a:r>
              <a:rPr b="1" spc="-15" dirty="0" smtClean="0">
                <a:solidFill>
                  <a:srgbClr val="113F71"/>
                </a:solidFill>
                <a:latin typeface="맑은 고딕"/>
                <a:cs typeface="맑은 고딕"/>
              </a:rPr>
              <a:t>e</a:t>
            </a:r>
            <a:r>
              <a:rPr b="1" spc="-25" dirty="0" smtClean="0">
                <a:solidFill>
                  <a:srgbClr val="113F71"/>
                </a:solidFill>
                <a:latin typeface="맑은 고딕"/>
                <a:cs typeface="맑은 고딕"/>
              </a:rPr>
              <a:t>r</a:t>
            </a:r>
            <a:r>
              <a:rPr b="1" spc="-15" dirty="0" smtClean="0">
                <a:solidFill>
                  <a:srgbClr val="113F71"/>
                </a:solidFill>
                <a:latin typeface="맑은 고딕"/>
                <a:cs typeface="맑은 고딕"/>
              </a:rPr>
              <a:t>g</a:t>
            </a:r>
            <a:r>
              <a:rPr b="1" spc="-5" dirty="0" smtClean="0">
                <a:solidFill>
                  <a:srgbClr val="113F71"/>
                </a:solidFill>
                <a:latin typeface="맑은 고딕"/>
                <a:cs typeface="맑은 고딕"/>
              </a:rPr>
              <a:t>e</a:t>
            </a:r>
            <a:r>
              <a:rPr b="1" dirty="0" smtClean="0">
                <a:solidFill>
                  <a:srgbClr val="113F71"/>
                </a:solidFill>
                <a:latin typeface="맑은 고딕"/>
                <a:cs typeface="맑은 고딕"/>
              </a:rPr>
              <a:t>t</a:t>
            </a:r>
            <a:r>
              <a:rPr b="1" spc="-5" dirty="0" smtClean="0">
                <a:solidFill>
                  <a:srgbClr val="113F71"/>
                </a:solidFill>
                <a:latin typeface="맑은 고딕"/>
                <a:cs typeface="맑은 고딕"/>
              </a:rPr>
              <a:t>ic</a:t>
            </a:r>
            <a:r>
              <a:rPr b="1" spc="-10" dirty="0">
                <a:solidFill>
                  <a:srgbClr val="113F71"/>
                </a:solidFill>
                <a:latin typeface="맑은 고딕"/>
                <a:cs typeface="맑은 고딕"/>
              </a:rPr>
              <a:t>)</a:t>
            </a:r>
            <a:endParaRPr dirty="0">
              <a:latin typeface="맑은 고딕"/>
              <a:cs typeface="맑은 고딕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73665" y="6367370"/>
            <a:ext cx="6199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kern="0" dirty="0" err="1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McDeLi</a:t>
            </a:r>
            <a:r>
              <a:rPr lang="en-US" altLang="ko-KR" sz="1600" kern="0" dirty="0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 and the </a:t>
            </a:r>
            <a:r>
              <a:rPr lang="en-US" altLang="ko-KR" sz="1600" kern="0" dirty="0" err="1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McDcBe</a:t>
            </a:r>
            <a:r>
              <a:rPr lang="en-US" altLang="ko-KR" sz="1600" kern="0" dirty="0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 </a:t>
            </a:r>
            <a:r>
              <a:rPr lang="en-US" altLang="ko-KR" sz="1600" kern="0" dirty="0" smtClean="0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codes used for </a:t>
            </a:r>
            <a:r>
              <a:rPr lang="en-US" altLang="ko-KR" sz="1600" kern="0" dirty="0" err="1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d+C</a:t>
            </a:r>
            <a:r>
              <a:rPr lang="en-US" altLang="ko-KR" sz="1600" kern="0" dirty="0">
                <a:solidFill>
                  <a:srgbClr val="000000"/>
                </a:solidFill>
                <a:latin typeface="Courier New" panose="02070309020205020404" pitchFamily="49" charset="0"/>
                <a:ea typeface="LMRoman10-Regular-Identity-H"/>
              </a:rPr>
              <a:t> reaction.</a:t>
            </a:r>
            <a:endParaRPr lang="ko-KR" altLang="en-US" sz="160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36" name="TextBox 235"/>
          <p:cNvSpPr txBox="1"/>
          <p:nvPr/>
        </p:nvSpPr>
        <p:spPr>
          <a:xfrm>
            <a:off x="2204627" y="182711"/>
            <a:ext cx="3225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Preliminary Simulations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21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6" y="795486"/>
            <a:ext cx="39687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83302"/>
            <a:ext cx="38862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5289" y="116632"/>
            <a:ext cx="4773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smtClean="0"/>
              <a:t>MOU between Kyushu Univ. and UNIST</a:t>
            </a:r>
            <a:endParaRPr lang="ko-KR" altLang="en-US" sz="2000"/>
          </a:p>
        </p:txBody>
      </p:sp>
    </p:spTree>
    <p:extLst>
      <p:ext uri="{BB962C8B-B14F-4D97-AF65-F5344CB8AC3E}">
        <p14:creationId xmlns:p14="http://schemas.microsoft.com/office/powerpoint/2010/main" val="40869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627" y="182711"/>
            <a:ext cx="368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Possible initial experiments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44" y="90872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Measurements of (</a:t>
            </a:r>
            <a:r>
              <a:rPr lang="en-US" altLang="ko-KR" sz="2400" b="1" dirty="0" err="1">
                <a:latin typeface="Times New Roman" pitchFamily="18" charset="0"/>
                <a:cs typeface="Times New Roman" pitchFamily="18" charset="0"/>
              </a:rPr>
              <a:t>n,xn</a:t>
            </a: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) reactions with quasi mono energy neutrons by activation technique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033" y="1753070"/>
            <a:ext cx="554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ko-KR" sz="2000" baseline="30000" dirty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pt-BR" altLang="ko-KR" sz="2000" dirty="0">
                <a:latin typeface="Times New Roman" pitchFamily="18" charset="0"/>
                <a:cs typeface="Times New Roman" pitchFamily="18" charset="0"/>
              </a:rPr>
              <a:t>Co(n,xn), </a:t>
            </a:r>
            <a:r>
              <a:rPr lang="pt-BR" altLang="ko-KR" sz="2000" baseline="30000" dirty="0">
                <a:latin typeface="Times New Roman" pitchFamily="18" charset="0"/>
                <a:cs typeface="Times New Roman" pitchFamily="18" charset="0"/>
              </a:rPr>
              <a:t>93</a:t>
            </a:r>
            <a:r>
              <a:rPr lang="pt-BR" altLang="ko-KR" sz="2000" dirty="0">
                <a:latin typeface="Times New Roman" pitchFamily="18" charset="0"/>
                <a:cs typeface="Times New Roman" pitchFamily="18" charset="0"/>
              </a:rPr>
              <a:t>Nb(n,xn), </a:t>
            </a:r>
            <a:r>
              <a:rPr lang="pt-BR" altLang="ko-KR" sz="2000" baseline="30000" dirty="0">
                <a:latin typeface="Times New Roman" pitchFamily="18" charset="0"/>
                <a:cs typeface="Times New Roman" pitchFamily="18" charset="0"/>
              </a:rPr>
              <a:t>197</a:t>
            </a:r>
            <a:r>
              <a:rPr lang="pt-BR" altLang="ko-KR" sz="2000" dirty="0">
                <a:latin typeface="Times New Roman" pitchFamily="18" charset="0"/>
                <a:cs typeface="Times New Roman" pitchFamily="18" charset="0"/>
              </a:rPr>
              <a:t>Au(n,xn), </a:t>
            </a:r>
            <a:r>
              <a:rPr lang="pt-BR" altLang="ko-KR" sz="2000" baseline="30000" dirty="0"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pt-BR" altLang="ko-KR" sz="2000" dirty="0">
                <a:latin typeface="Times New Roman" pitchFamily="18" charset="0"/>
                <a:cs typeface="Times New Roman" pitchFamily="18" charset="0"/>
              </a:rPr>
              <a:t>Bi(n,xn)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C45AE5-6F50-456E-BA33-2467267A8685}"/>
              </a:ext>
            </a:extLst>
          </p:cNvPr>
          <p:cNvSpPr txBox="1"/>
          <p:nvPr/>
        </p:nvSpPr>
        <p:spPr>
          <a:xfrm>
            <a:off x="191344" y="368495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Fission cross section measurements for heavy elements </a:t>
            </a:r>
            <a:br>
              <a:rPr lang="en-US" altLang="ko-KR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(Pb, Bi, etc.) or actinides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9689BE-BE01-4833-AF08-50ADA2104833}"/>
              </a:ext>
            </a:extLst>
          </p:cNvPr>
          <p:cNvSpPr txBox="1"/>
          <p:nvPr/>
        </p:nvSpPr>
        <p:spPr>
          <a:xfrm>
            <a:off x="191344" y="4661362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Activation experiments induced by light or heavy 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EEA6B9-66EC-4EFB-9009-4D61DCBC6E1C}"/>
              </a:ext>
            </a:extLst>
          </p:cNvPr>
          <p:cNvSpPr txBox="1"/>
          <p:nvPr/>
        </p:nvSpPr>
        <p:spPr>
          <a:xfrm>
            <a:off x="191344" y="5271591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Surrogate reactions for fission 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704004"/>
            <a:ext cx="2577584" cy="2067827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7516976" y="135336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baseline="30000" dirty="0" smtClean="0"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pt-BR" altLang="ko-KR" dirty="0" smtClean="0">
                <a:latin typeface="Times New Roman" pitchFamily="18" charset="0"/>
                <a:cs typeface="Times New Roman" pitchFamily="18" charset="0"/>
              </a:rPr>
              <a:t>Bi(n, 4n</a:t>
            </a:r>
            <a:r>
              <a:rPr lang="pt-BR" altLang="ko-KR" dirty="0">
                <a:latin typeface="Times New Roman" pitchFamily="18" charset="0"/>
                <a:cs typeface="Times New Roman" pitchFamily="18" charset="0"/>
              </a:rPr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61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627" y="182711"/>
            <a:ext cx="6380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NDPS </a:t>
            </a:r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construction consortium has been formed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246779" y="2992294"/>
            <a:ext cx="0" cy="72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950055" y="2285243"/>
            <a:ext cx="23042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KAERI</a:t>
            </a:r>
            <a:endParaRPr lang="ko-KR" altLang="en-US" sz="1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902383" y="2285243"/>
            <a:ext cx="23042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UNIST</a:t>
            </a:r>
            <a:endParaRPr lang="ko-KR" altLang="en-US" sz="1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494671" y="2285243"/>
            <a:ext cx="23042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SKKU</a:t>
            </a:r>
            <a:endParaRPr lang="ko-KR" altLang="en-US" sz="1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45073" y="3717112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(1) Thick target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45073" y="4149120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(2) Thin target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45073" y="4581168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(3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Collimator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5073" y="5013216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(4</a:t>
            </a:r>
            <a:r>
              <a:rPr lang="en-US" altLang="ko-KR" sz="11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Neutron</a:t>
            </a:r>
            <a:r>
              <a:rPr lang="en-US" altLang="ko-KR" sz="11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dump</a:t>
            </a:r>
            <a:endParaRPr lang="ko-KR" altLang="en-US" sz="11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5073" y="5445264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(5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Proton dump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102183" y="3717112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(6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Beam line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02183" y="4149120"/>
            <a:ext cx="1656085" cy="3600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(7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Vacuum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62522" y="3717072"/>
            <a:ext cx="1656085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(8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Single bunch system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710794" y="3717072"/>
            <a:ext cx="1656085" cy="360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(9</a:t>
            </a:r>
            <a:r>
              <a:rPr lang="en-US" altLang="ko-KR" sz="120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Detectors</a:t>
            </a:r>
            <a:endParaRPr lang="ko-KR" altLang="en-US" sz="1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5054511" y="2799346"/>
            <a:ext cx="0" cy="90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7557237" y="2798478"/>
            <a:ext cx="0" cy="90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2049704" y="2798479"/>
            <a:ext cx="0" cy="18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H="1">
            <a:off x="1238271" y="2996952"/>
            <a:ext cx="1656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894271" y="2996952"/>
            <a:ext cx="0" cy="72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345073" y="3213016"/>
            <a:ext cx="1656085" cy="360000"/>
          </a:xfrm>
          <a:prstGeom prst="rect">
            <a:avLst/>
          </a:prstGeom>
          <a:solidFill>
            <a:schemeClr val="accent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Neutron Production</a:t>
            </a:r>
            <a:endParaRPr lang="ko-KR" altLang="en-US" sz="105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102183" y="3213016"/>
            <a:ext cx="1656085" cy="360000"/>
          </a:xfrm>
          <a:prstGeom prst="rect">
            <a:avLst/>
          </a:prstGeom>
          <a:solidFill>
            <a:schemeClr val="accent5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Beam Delivery</a:t>
            </a:r>
            <a:endParaRPr lang="ko-KR" altLang="en-US" sz="105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6" name="Picture 6" descr="http://img.etnews.com/ics_etnews/news/economy/education/__icsFiles/afieldfile/2012/09/17/329728_20120917160328_548_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4325"/>
            <a:ext cx="1979713" cy="7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cyang\Desktop\jpg_2\Emblem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6658" r="18669" b="20687"/>
          <a:stretch/>
        </p:blipFill>
        <p:spPr bwMode="auto">
          <a:xfrm>
            <a:off x="7151496" y="1041619"/>
            <a:ext cx="1157883" cy="11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D:\04. 과제기획\NDPS-2018\094. 과제제안서\UNIST_Emblem\UI-2007-엠블럼-기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03" y="1071833"/>
            <a:ext cx="1102817" cy="110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627" y="182711"/>
            <a:ext cx="481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NDPS </a:t>
            </a:r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construction consortium team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6" name="Picture 2" descr="C:\Users\mchung\Dropbox\개인\홈페이지\새홈페이지\사진_자료\NDPS_20190930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29" y="3734929"/>
            <a:ext cx="6306143" cy="29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chung\Dropbox\개인\홈페이지\새홈페이지\사진_자료\NDP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1" y="781281"/>
            <a:ext cx="3821898" cy="28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980728"/>
            <a:ext cx="270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At the experimental hall</a:t>
            </a:r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516216" y="3779748"/>
            <a:ext cx="217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At the target room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8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5708278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627" y="182711"/>
            <a:ext cx="2312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Project Schedule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201935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</a:rPr>
              <a:t>. </a:t>
            </a:r>
            <a:r>
              <a:rPr lang="en-US" altLang="ko-K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</a:rPr>
              <a:t>NDPS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107504" y="1124744"/>
            <a:ext cx="8928546" cy="496855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247313"/>
              </p:ext>
            </p:extLst>
          </p:nvPr>
        </p:nvGraphicFramePr>
        <p:xfrm>
          <a:off x="323528" y="1214004"/>
          <a:ext cx="8424936" cy="432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5273"/>
                <a:gridCol w="674407"/>
                <a:gridCol w="674407"/>
                <a:gridCol w="674407"/>
                <a:gridCol w="674407"/>
                <a:gridCol w="674407"/>
                <a:gridCol w="674407"/>
                <a:gridCol w="674407"/>
                <a:gridCol w="674407"/>
                <a:gridCol w="674407"/>
              </a:tblGrid>
              <a:tr h="432048">
                <a:tc>
                  <a:txBody>
                    <a:bodyPr/>
                    <a:lstStyle/>
                    <a:p>
                      <a:pPr latinLnBrk="1"/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4Q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Target system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Beam</a:t>
                      </a:r>
                      <a:r>
                        <a:rPr lang="en-US" altLang="ko-KR" sz="1400" b="1" baseline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delivery system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Collimator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Dump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Vacuum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Single bunch system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Detector system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Report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7" name="직사각형 36"/>
          <p:cNvSpPr/>
          <p:nvPr/>
        </p:nvSpPr>
        <p:spPr>
          <a:xfrm>
            <a:off x="2682540" y="2222116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4717736" y="2222116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7397564" y="2222116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2682540" y="2636912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4717736" y="2636912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7397564" y="2636912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2682540" y="3060334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4717736" y="3060334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7397564" y="3060334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3366780" y="3492382"/>
            <a:ext cx="1332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4717736" y="3492382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7397564" y="3492382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2684188" y="3933056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4719384" y="3933056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7399212" y="3933056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2685540" y="4365104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4720736" y="4365104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7400564" y="4365104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2682540" y="4788526"/>
            <a:ext cx="2016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4717736" y="4788526"/>
            <a:ext cx="2664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7405585" y="4788526"/>
            <a:ext cx="13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4267974" y="5237826"/>
            <a:ext cx="43200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6444208" y="5737558"/>
            <a:ext cx="1152128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Fabrication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8292582" y="5246452"/>
            <a:ext cx="432000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5580112" y="5737558"/>
            <a:ext cx="720080" cy="21602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Design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7740352" y="5737558"/>
            <a:ext cx="100811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Installation</a:t>
            </a:r>
            <a:endParaRPr lang="ko-KR" altLang="en-US"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964306" y="5246452"/>
            <a:ext cx="432000" cy="21602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슬라이드 번호 개체 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0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18356" y="1196752"/>
            <a:ext cx="8507288" cy="4925144"/>
          </a:xfrm>
        </p:spPr>
        <p:txBody>
          <a:bodyPr>
            <a:noAutofit/>
          </a:bodyPr>
          <a:lstStyle/>
          <a:p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RAON will </a:t>
            </a:r>
            <a:r>
              <a:rPr lang="en-US" altLang="ko-KR" sz="2000" dirty="0">
                <a:latin typeface="Calibri" panose="020F0502020204030204" pitchFamily="34" charset="0"/>
                <a:ea typeface="나눔고딕" panose="020D0604000000000000" pitchFamily="50" charset="-127"/>
              </a:rPr>
              <a:t>provide </a:t>
            </a:r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great </a:t>
            </a:r>
            <a:r>
              <a:rPr lang="en-US" altLang="ko-KR" sz="2000" dirty="0">
                <a:latin typeface="Calibri" panose="020F0502020204030204" pitchFamily="34" charset="0"/>
                <a:ea typeface="나눔고딕" panose="020D0604000000000000" pitchFamily="50" charset="-127"/>
              </a:rPr>
              <a:t>research opportunities </a:t>
            </a:r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not only in nuclear physics, but also </a:t>
            </a:r>
            <a:r>
              <a:rPr lang="en-US" altLang="ko-KR" sz="2000" dirty="0">
                <a:latin typeface="Calibri" panose="020F0502020204030204" pitchFamily="34" charset="0"/>
                <a:ea typeface="나눔고딕" panose="020D0604000000000000" pitchFamily="50" charset="-127"/>
              </a:rPr>
              <a:t>in applied sciences </a:t>
            </a:r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such as material, bio-medical sciences, and </a:t>
            </a:r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나눔고딕" panose="020D0604000000000000" pitchFamily="50" charset="-127"/>
              </a:rPr>
              <a:t>nuclear data</a:t>
            </a:r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.</a:t>
            </a:r>
          </a:p>
          <a:p>
            <a:endParaRPr lang="en-US" altLang="ko-KR" sz="2000" dirty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NDPS is under construction for setting up </a:t>
            </a:r>
            <a:r>
              <a:rPr lang="en-US" altLang="ko-KR" sz="2000" smtClean="0">
                <a:latin typeface="Calibri" panose="020F0502020204030204" pitchFamily="34" charset="0"/>
                <a:ea typeface="나눔고딕" panose="020D0604000000000000" pitchFamily="50" charset="-127"/>
              </a:rPr>
              <a:t>experimental flatform for n-TOF and fission cross-section measurements.</a:t>
            </a:r>
            <a:endParaRPr lang="en-US" altLang="ko-KR" sz="2000" dirty="0" smtClean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endParaRPr lang="en-US" altLang="ko-KR" sz="2000" dirty="0">
              <a:solidFill>
                <a:srgbClr val="FF0000"/>
              </a:solidFill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Day-1 experiment for NDPS is under discussion.</a:t>
            </a:r>
          </a:p>
          <a:p>
            <a:endParaRPr lang="en-US" altLang="ko-KR" sz="2000" dirty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NDPS will be prepared for use in 2022. </a:t>
            </a:r>
          </a:p>
          <a:p>
            <a:endParaRPr lang="en-US" altLang="ko-KR" sz="2000" dirty="0" smtClean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pPr defTabSz="957838"/>
            <a:r>
              <a:rPr lang="en-US" altLang="ko-KR" sz="2000" b="1">
                <a:latin typeface="Calibri" panose="020F0502020204030204" pitchFamily="34" charset="0"/>
              </a:rPr>
              <a:t>NDPS construction consortium has been </a:t>
            </a:r>
            <a:r>
              <a:rPr lang="en-US" altLang="ko-KR" sz="2000" b="1" smtClean="0">
                <a:latin typeface="Calibri" panose="020F0502020204030204" pitchFamily="34" charset="0"/>
              </a:rPr>
              <a:t>officially formed in this November.</a:t>
            </a:r>
            <a:endParaRPr lang="ko-KR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000" dirty="0" smtClean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r>
              <a:rPr lang="en-US" altLang="ko-KR" sz="2000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We need international collaborations to make the best use of the facility. </a:t>
            </a:r>
            <a:r>
              <a:rPr lang="en-US" altLang="ko-KR" sz="2000" b="1" dirty="0" smtClean="0">
                <a:latin typeface="Calibri" panose="020F0502020204030204" pitchFamily="34" charset="0"/>
                <a:ea typeface="나눔고딕" panose="020D0604000000000000" pitchFamily="50" charset="-127"/>
              </a:rPr>
              <a:t>Please join us</a:t>
            </a:r>
            <a:r>
              <a:rPr lang="en-US" altLang="ko-KR" sz="2000" b="1" dirty="0">
                <a:latin typeface="Calibri" panose="020F0502020204030204" pitchFamily="34" charset="0"/>
                <a:ea typeface="나눔고딕" panose="020D0604000000000000" pitchFamily="50" charset="-127"/>
              </a:rPr>
              <a:t>!</a:t>
            </a:r>
            <a:endParaRPr lang="en-US" altLang="ko-KR" sz="2000" b="1" dirty="0" smtClean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endParaRPr lang="en-US" altLang="ko-KR" sz="2000" dirty="0" smtClean="0">
              <a:latin typeface="Calibri" panose="020F0502020204030204" pitchFamily="34" charset="0"/>
              <a:ea typeface="나눔고딕" panose="020D0604000000000000" pitchFamily="50" charset="-127"/>
            </a:endParaRPr>
          </a:p>
          <a:p>
            <a:endParaRPr lang="ko-KR" altLang="en-US" sz="2000" dirty="0">
              <a:latin typeface="Calibri" panose="020F0502020204030204" pitchFamily="34" charset="0"/>
              <a:ea typeface="나눔고딕" panose="020D0604000000000000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3896" y="404664"/>
            <a:ext cx="20762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400" b="1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Summary</a:t>
            </a:r>
            <a:endParaRPr lang="ko-KR" altLang="en-US" sz="3400" b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66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</a:t>
            </a:r>
            <a:r>
              <a:rPr lang="en-US" altLang="ko-KR" sz="3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ontents</a:t>
            </a:r>
            <a:endParaRPr lang="ko-KR" altLang="en-US" sz="3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2276872"/>
            <a:ext cx="8640960" cy="3384376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2600" b="1" dirty="0" smtClean="0"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Overview of </a:t>
            </a:r>
            <a:r>
              <a:rPr lang="en-US" altLang="ko-KR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RAON</a:t>
            </a:r>
            <a:r>
              <a:rPr lang="en-US" altLang="ko-KR" sz="2600" b="1" dirty="0" smtClean="0"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under construction by </a:t>
            </a:r>
            <a:r>
              <a:rPr lang="en-US" altLang="ko-KR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RISP</a:t>
            </a:r>
            <a:r>
              <a:rPr lang="en-US" altLang="ko-KR" sz="2600" b="1" dirty="0" smtClean="0"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altLang="ko-KR" sz="2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    RISP : </a:t>
            </a:r>
            <a:r>
              <a:rPr lang="en-US" altLang="ko-K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Rare Isotope Science Project </a:t>
            </a:r>
            <a:endParaRPr lang="en-US" altLang="ko-KR" sz="2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ko-KR" sz="2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    RAON : </a:t>
            </a:r>
            <a:r>
              <a:rPr lang="ko-KR" alt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라온</a:t>
            </a:r>
            <a:r>
              <a:rPr lang="en-US" altLang="ko-KR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/Rah On/ (</a:t>
            </a:r>
            <a:r>
              <a:rPr lang="en-US" altLang="ko-KR" sz="2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backronym</a:t>
            </a:r>
            <a:r>
              <a:rPr lang="en-US" altLang="ko-KR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ko-KR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                 </a:t>
            </a:r>
            <a:r>
              <a:rPr lang="en-US" altLang="ko-K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Rare isotope Accelerator complex for </a:t>
            </a:r>
            <a:r>
              <a:rPr lang="en-US" altLang="ko-KR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ON-line</a:t>
            </a:r>
            <a:r>
              <a:rPr lang="en-US" altLang="ko-K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 experiment</a:t>
            </a:r>
            <a:endParaRPr lang="en-US" altLang="ko-KR" sz="2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endParaRPr lang="en-US" altLang="ko-KR" sz="2600" b="1" dirty="0" smtClean="0"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  <a:p>
            <a:r>
              <a:rPr lang="en-US" altLang="ko-KR" sz="2600" b="1" dirty="0" smtClean="0"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Nuclear Data Production System (NDPS) in RAON</a:t>
            </a:r>
          </a:p>
          <a:p>
            <a:r>
              <a:rPr lang="en-US" altLang="ko-KR" sz="2600" b="1" dirty="0" smtClean="0"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Summary</a:t>
            </a:r>
            <a:endParaRPr lang="ko-KR" altLang="en-US" sz="2600" b="1" dirty="0"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xmlns="" id="{D5B9B892-993F-F948-9BFA-B7E6AAB7EEFC}"/>
              </a:ext>
            </a:extLst>
          </p:cNvPr>
          <p:cNvSpPr/>
          <p:nvPr/>
        </p:nvSpPr>
        <p:spPr>
          <a:xfrm>
            <a:off x="5663818" y="2995316"/>
            <a:ext cx="3516694" cy="31085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Providing high intensity RI beams by ISOL and IF</a:t>
            </a:r>
          </a:p>
          <a:p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   ISOL: direct fission of </a:t>
            </a:r>
            <a:r>
              <a:rPr lang="en-US" altLang="ko-KR" sz="1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238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U by 70 MeV 	proton</a:t>
            </a:r>
          </a:p>
          <a:p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  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IF: 200 MeV/u 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238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U (intensity: 8.3 p</a:t>
            </a:r>
            <a:r>
              <a:rPr lang="el-GR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μ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A)</a:t>
            </a:r>
          </a:p>
          <a:p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Providing high quality neutron-rich beams</a:t>
            </a:r>
          </a:p>
          <a:p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   e.g., 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132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Sn with up to 250 MeV/u,</a:t>
            </a:r>
          </a:p>
          <a:p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   up to 10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9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particles per second</a:t>
            </a:r>
          </a:p>
          <a:p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Providing More exotic RI beam </a:t>
            </a:r>
          </a:p>
          <a:p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    production by combination of ISOL and  </a:t>
            </a:r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    	IF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2522" y="2132856"/>
            <a:ext cx="85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:   2011.12 ~ 2021.12 </a:t>
            </a:r>
            <a:endParaRPr lang="ko-KR" altLang="en-US" b="1" dirty="0">
              <a:solidFill>
                <a:srgbClr val="000000"/>
              </a:solidFill>
              <a:latin typeface="Calibri" panose="020F050202020403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520" y="1049254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>
                <a:solidFill>
                  <a:srgbClr val="113F71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>
                <a:solidFill>
                  <a:srgbClr val="FF0000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>
                <a:solidFill>
                  <a:srgbClr val="113F71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>
                <a:solidFill>
                  <a:srgbClr val="FF0000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>
                <a:solidFill>
                  <a:srgbClr val="113F71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>
                <a:solidFill>
                  <a:srgbClr val="FF0000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>
                <a:solidFill>
                  <a:srgbClr val="113F71"/>
                </a:solidFill>
                <a:latin typeface="Calibri" panose="020F0502020204030204" pitchFamily="34" charset="0"/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latin typeface="Calibri" panose="020F0502020204030204" pitchFamily="34" charset="0"/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8474" y="1154419"/>
            <a:ext cx="154502" cy="164510"/>
            <a:chOff x="1969226" y="3480514"/>
            <a:chExt cx="481373" cy="497205"/>
          </a:xfrm>
        </p:grpSpPr>
        <p:sp>
          <p:nvSpPr>
            <p:cNvPr id="24" name="타원 23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  <p:sp>
          <p:nvSpPr>
            <p:cNvPr id="25" name="타원 24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8632" y="2236922"/>
            <a:ext cx="154502" cy="164510"/>
            <a:chOff x="1969226" y="3480514"/>
            <a:chExt cx="481373" cy="497205"/>
          </a:xfrm>
        </p:grpSpPr>
        <p:sp>
          <p:nvSpPr>
            <p:cNvPr id="29" name="타원 2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179512" y="926150"/>
            <a:ext cx="8797946" cy="1736919"/>
          </a:xfrm>
          <a:prstGeom prst="roundRect">
            <a:avLst>
              <a:gd name="adj" fmla="val 6535"/>
            </a:avLst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45" name="제목 1"/>
          <p:cNvSpPr>
            <a:spLocks noGrp="1"/>
          </p:cNvSpPr>
          <p:nvPr>
            <p:ph type="title"/>
          </p:nvPr>
        </p:nvSpPr>
        <p:spPr>
          <a:xfrm>
            <a:off x="2195736" y="214235"/>
            <a:ext cx="6480968" cy="504825"/>
          </a:xfrm>
        </p:spPr>
        <p:txBody>
          <a:bodyPr/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Rare Isotope Science Project (RISP)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86838" y="4524928"/>
            <a:ext cx="3212877" cy="2017458"/>
            <a:chOff x="6028828" y="3782471"/>
            <a:chExt cx="3374396" cy="1873431"/>
          </a:xfrm>
        </p:grpSpPr>
        <p:sp>
          <p:nvSpPr>
            <p:cNvPr id="73" name="TextBox 72"/>
            <p:cNvSpPr txBox="1"/>
            <p:nvPr/>
          </p:nvSpPr>
          <p:spPr>
            <a:xfrm>
              <a:off x="6040051" y="3782471"/>
              <a:ext cx="3363173" cy="128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Times New Roman" pitchFamily="18" charset="0"/>
                </a:rPr>
                <a:t>Construction of research and support facility to ensure the stable operation of the heavy-ion accelerator, experiment systems, and to establish a comfortable research environment</a:t>
              </a:r>
              <a:endPara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028828" y="4769909"/>
              <a:ext cx="3071112" cy="88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Times New Roman" pitchFamily="18" charset="0"/>
                </a:rPr>
                <a:t>※ Accelerator and experiment buildings, support facility, administrative buildings, and guest house, etc.</a:t>
              </a:r>
            </a:p>
          </p:txBody>
        </p:sp>
      </p:grpSp>
      <p:sp>
        <p:nvSpPr>
          <p:cNvPr id="57" name="자유형 56"/>
          <p:cNvSpPr/>
          <p:nvPr/>
        </p:nvSpPr>
        <p:spPr>
          <a:xfrm>
            <a:off x="178297" y="311933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9" y="307692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573" y="3199107"/>
            <a:ext cx="35120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itchFamily="18" charset="0"/>
              </a:rPr>
              <a:t>Development, installation, and commissioning of the accelerator systems that provides high-energy (200MeV/u) and high-power (400kW) heavy-ion beam</a:t>
            </a:r>
            <a:endParaRPr lang="en-US" altLang="ko-KR" sz="1400" b="1" dirty="0">
              <a:solidFill>
                <a:schemeClr val="tx2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atinLnBrk="0"/>
            <a:endParaRPr lang="en-US" altLang="ko-KR" sz="1400" b="1" dirty="0">
              <a:solidFill>
                <a:schemeClr val="tx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60" y="2780928"/>
            <a:ext cx="2443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8131" y="4191332"/>
            <a:ext cx="256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470859" y="4524930"/>
            <a:ext cx="2109253" cy="1182646"/>
          </a:xfrm>
          <a:prstGeom prst="rect">
            <a:avLst/>
          </a:prstGeom>
        </p:spPr>
      </p:pic>
      <p:sp>
        <p:nvSpPr>
          <p:cNvPr id="75" name="자유형 74"/>
          <p:cNvSpPr/>
          <p:nvPr/>
        </p:nvSpPr>
        <p:spPr>
          <a:xfrm>
            <a:off x="178297" y="45491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197" y="200778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602115"/>
            <a:ext cx="9144000" cy="505913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7070537" y="2582636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IF System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rot="5400000" flipH="1" flipV="1">
            <a:off x="6633222" y="3031941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7956376" y="2942794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BIS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7599550" y="3085338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8244408" y="3400336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>
                <a:latin typeface="Calibri" panose="020F0502020204030204" pitchFamily="34" charset="0"/>
              </a:rPr>
              <a:t>μ</a:t>
            </a:r>
            <a:r>
              <a:rPr lang="en-US" altLang="ko-KR" sz="1000" b="1" dirty="0">
                <a:latin typeface="Calibri" panose="020F0502020204030204" pitchFamily="34" charset="0"/>
              </a:rPr>
              <a:t>SR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flipV="1">
            <a:off x="7763617" y="3535154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100371" y="2492408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HPMMS/</a:t>
            </a:r>
          </a:p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CLS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13" name="꺾인 연결선 12"/>
          <p:cNvCxnSpPr>
            <a:endCxn id="12" idx="1"/>
          </p:cNvCxnSpPr>
          <p:nvPr/>
        </p:nvCxnSpPr>
        <p:spPr>
          <a:xfrm rot="5400000" flipH="1" flipV="1">
            <a:off x="4666682" y="2904522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3404935" y="2689838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SCL2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15" name="꺾인 연결선 14"/>
          <p:cNvCxnSpPr>
            <a:endCxn id="14" idx="3"/>
          </p:cNvCxnSpPr>
          <p:nvPr/>
        </p:nvCxnSpPr>
        <p:spPr>
          <a:xfrm rot="16200000" flipV="1">
            <a:off x="3781208" y="2955323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4067944" y="2330307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ISOL System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17" name="꺾인 연결선 16"/>
          <p:cNvCxnSpPr>
            <a:endCxn id="16" idx="2"/>
          </p:cNvCxnSpPr>
          <p:nvPr/>
        </p:nvCxnSpPr>
        <p:spPr>
          <a:xfrm rot="16200000" flipV="1">
            <a:off x="4077907" y="3038283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5148064" y="4835948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LAMPS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5653192" y="4539124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3779912" y="4307813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Cyclotron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21" name="꺾인 연결선 20"/>
          <p:cNvCxnSpPr>
            <a:endCxn id="20" idx="3"/>
          </p:cNvCxnSpPr>
          <p:nvPr/>
        </p:nvCxnSpPr>
        <p:spPr>
          <a:xfrm rot="5400000">
            <a:off x="4472922" y="4153047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2843808" y="2689838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SCL3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23" name="꺾인 연결선 22"/>
          <p:cNvCxnSpPr>
            <a:endCxn id="22" idx="2"/>
          </p:cNvCxnSpPr>
          <p:nvPr/>
        </p:nvCxnSpPr>
        <p:spPr>
          <a:xfrm rot="16200000" flipV="1">
            <a:off x="2970368" y="3075814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131840" y="2298041"/>
            <a:ext cx="519518" cy="245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SCL1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2775770" y="2420578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4759347" y="3153041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ECR IS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27" name="꺾인 연결선 26"/>
          <p:cNvCxnSpPr>
            <a:endCxn id="26" idx="1"/>
          </p:cNvCxnSpPr>
          <p:nvPr/>
        </p:nvCxnSpPr>
        <p:spPr>
          <a:xfrm flipV="1">
            <a:off x="4374728" y="3271849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1043940" y="4265078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KOBRA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10800000" flipV="1">
            <a:off x="1689522" y="4025098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791659" y="3931140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NDPS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31" name="꺾인 연결선 30"/>
          <p:cNvCxnSpPr>
            <a:endCxn id="30" idx="3"/>
          </p:cNvCxnSpPr>
          <p:nvPr/>
        </p:nvCxnSpPr>
        <p:spPr>
          <a:xfrm rot="5400000">
            <a:off x="1164488" y="3489610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모서리가 둥근 직사각형 32"/>
          <p:cNvSpPr/>
          <p:nvPr/>
        </p:nvSpPr>
        <p:spPr>
          <a:xfrm>
            <a:off x="3200508" y="1276443"/>
            <a:ext cx="72342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Control</a:t>
            </a:r>
          </a:p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Center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34" name="꺾인 연결선 33"/>
          <p:cNvCxnSpPr/>
          <p:nvPr/>
        </p:nvCxnSpPr>
        <p:spPr>
          <a:xfrm flipV="1">
            <a:off x="2883590" y="1425411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58437" y="1991805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Utility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36" name="꺾인 연결선 35"/>
          <p:cNvCxnSpPr>
            <a:endCxn id="35" idx="3"/>
          </p:cNvCxnSpPr>
          <p:nvPr/>
        </p:nvCxnSpPr>
        <p:spPr>
          <a:xfrm rot="16200000" flipV="1">
            <a:off x="1285000" y="2167241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2240531" y="4521757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Calibri" panose="020F0502020204030204" pitchFamily="34" charset="0"/>
              </a:rPr>
              <a:t>HRS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38" name="꺾인 연결선 37"/>
          <p:cNvCxnSpPr>
            <a:endCxn id="37" idx="3"/>
          </p:cNvCxnSpPr>
          <p:nvPr/>
        </p:nvCxnSpPr>
        <p:spPr>
          <a:xfrm rot="5400000">
            <a:off x="2813987" y="4222957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690" y="572396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rPr>
              <a:t>SCL1 has been decided to </a:t>
            </a:r>
            <a:r>
              <a:rPr lang="en-US" alt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rPr>
              <a:t>postpon</a:t>
            </a:r>
            <a:r>
              <a:rPr lang="en-US" alt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rPr>
              <a:t>e</a:t>
            </a:r>
            <a:endParaRPr lang="en-US" altLang="en-US" sz="1800" b="1" dirty="0">
              <a:solidFill>
                <a:schemeClr val="tx2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25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918" y="6058126"/>
            <a:ext cx="617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Arial" pitchFamily="34" charset="0"/>
              </a:rPr>
              <a:t>: SCL3 is going to be taking a role of SCL1 in the early operation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44" name="제목 1"/>
          <p:cNvSpPr>
            <a:spLocks noGrp="1"/>
          </p:cNvSpPr>
          <p:nvPr>
            <p:ph type="title"/>
          </p:nvPr>
        </p:nvSpPr>
        <p:spPr>
          <a:xfrm>
            <a:off x="2219046" y="213572"/>
            <a:ext cx="6480968" cy="504825"/>
          </a:xfrm>
        </p:spPr>
        <p:txBody>
          <a:bodyPr/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RAON Layout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6640221" y="789086"/>
            <a:ext cx="2490969" cy="1396672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5197" y="200778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DF1B052-80D2-494B-9080-8F255A546CE4}"/>
              </a:ext>
            </a:extLst>
          </p:cNvPr>
          <p:cNvSpPr txBox="1"/>
          <p:nvPr/>
        </p:nvSpPr>
        <p:spPr>
          <a:xfrm>
            <a:off x="915148" y="5964520"/>
            <a:ext cx="7408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7" name="개체 36">
            <a:extLst>
              <a:ext uri="{FF2B5EF4-FFF2-40B4-BE49-F238E27FC236}">
                <a16:creationId xmlns:a16="http://schemas.microsoft.com/office/drawing/2014/main" xmlns="" id="{0E14EF38-1F57-48F6-86FC-9AB12E0867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811822"/>
              </p:ext>
            </p:extLst>
          </p:nvPr>
        </p:nvGraphicFramePr>
        <p:xfrm>
          <a:off x="324446" y="328057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46" y="328057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B785BE4-9D2D-4E24-B93C-B0BA29612B3A}"/>
              </a:ext>
            </a:extLst>
          </p:cNvPr>
          <p:cNvSpPr txBox="1"/>
          <p:nvPr/>
        </p:nvSpPr>
        <p:spPr>
          <a:xfrm>
            <a:off x="1259632" y="3747845"/>
            <a:ext cx="85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KOBRA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1245114-A8CA-44E0-8311-CD624C4DAEE0}"/>
              </a:ext>
            </a:extLst>
          </p:cNvPr>
          <p:cNvSpPr txBox="1"/>
          <p:nvPr/>
        </p:nvSpPr>
        <p:spPr>
          <a:xfrm>
            <a:off x="7266987" y="200411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IF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C8BFE65-9C32-4FDE-B5A6-16CF6511269F}"/>
              </a:ext>
            </a:extLst>
          </p:cNvPr>
          <p:cNvSpPr txBox="1"/>
          <p:nvPr/>
        </p:nvSpPr>
        <p:spPr>
          <a:xfrm>
            <a:off x="2987824" y="252370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ISOL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F341874-D01B-4C09-B4EE-EF1C7C79DDF7}"/>
              </a:ext>
            </a:extLst>
          </p:cNvPr>
          <p:cNvSpPr txBox="1"/>
          <p:nvPr/>
        </p:nvSpPr>
        <p:spPr>
          <a:xfrm>
            <a:off x="4401973" y="398720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</a:rPr>
              <a:t>ISOL+IF</a:t>
            </a:r>
            <a:endParaRPr lang="ko-KR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xmlns="" id="{A68DD023-CBCA-4707-9207-0F62C80D2EE7}"/>
              </a:ext>
            </a:extLst>
          </p:cNvPr>
          <p:cNvCxnSpPr>
            <a:stCxn id="40" idx="3"/>
          </p:cNvCxnSpPr>
          <p:nvPr/>
        </p:nvCxnSpPr>
        <p:spPr bwMode="auto">
          <a:xfrm flipV="1">
            <a:off x="3595683" y="2586333"/>
            <a:ext cx="1624389" cy="12204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xmlns="" id="{1E5238E9-AAD3-41E2-8A7F-17BECDB0DAF0}"/>
              </a:ext>
            </a:extLst>
          </p:cNvPr>
          <p:cNvCxnSpPr>
            <a:stCxn id="40" idx="2"/>
          </p:cNvCxnSpPr>
          <p:nvPr/>
        </p:nvCxnSpPr>
        <p:spPr bwMode="auto">
          <a:xfrm>
            <a:off x="3291754" y="2893041"/>
            <a:ext cx="590122" cy="50216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xmlns="" id="{ED088B4E-92A1-4A01-9B35-297C409E4645}"/>
              </a:ext>
            </a:extLst>
          </p:cNvPr>
          <p:cNvCxnSpPr/>
          <p:nvPr/>
        </p:nvCxnSpPr>
        <p:spPr bwMode="auto">
          <a:xfrm>
            <a:off x="1835696" y="4087585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xmlns="" id="{C81AF266-A876-4E10-BF19-5E906DADDF3F}"/>
              </a:ext>
            </a:extLst>
          </p:cNvPr>
          <p:cNvCxnSpPr/>
          <p:nvPr/>
        </p:nvCxnSpPr>
        <p:spPr bwMode="auto">
          <a:xfrm flipH="1" flipV="1">
            <a:off x="4571206" y="3636453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xmlns="" id="{D63510FE-D485-4E3F-A4E6-42D35362D9D5}"/>
              </a:ext>
            </a:extLst>
          </p:cNvPr>
          <p:cNvCxnSpPr/>
          <p:nvPr/>
        </p:nvCxnSpPr>
        <p:spPr bwMode="auto">
          <a:xfrm flipH="1" flipV="1">
            <a:off x="6273482" y="1844279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타원 49">
            <a:extLst>
              <a:ext uri="{FF2B5EF4-FFF2-40B4-BE49-F238E27FC236}">
                <a16:creationId xmlns:a16="http://schemas.microsoft.com/office/drawing/2014/main" xmlns="" id="{983568C7-F1ED-45D6-958A-372E388CB811}"/>
              </a:ext>
            </a:extLst>
          </p:cNvPr>
          <p:cNvSpPr/>
          <p:nvPr/>
        </p:nvSpPr>
        <p:spPr bwMode="auto">
          <a:xfrm rot="19929969">
            <a:off x="2737804" y="3493409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5197" y="200778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162744" y="170001"/>
            <a:ext cx="1895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RIBs at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714785" y="6096658"/>
            <a:ext cx="154502" cy="164510"/>
            <a:chOff x="1969226" y="3480514"/>
            <a:chExt cx="481373" cy="497205"/>
          </a:xfrm>
          <a:solidFill>
            <a:srgbClr val="0000FF"/>
          </a:solidFill>
        </p:grpSpPr>
        <p:sp>
          <p:nvSpPr>
            <p:cNvPr id="25" name="타원 24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28791" y="6261168"/>
            <a:ext cx="463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“More exotic, more intense, more various RIBs”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6924" y="188640"/>
            <a:ext cx="207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Project History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11993" y="1237591"/>
            <a:ext cx="328531" cy="2049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696" y="1204679"/>
            <a:ext cx="1393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System Installation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9792" y="1233488"/>
            <a:ext cx="328531" cy="20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9365" y="1204679"/>
            <a:ext cx="1486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Facility Construction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816008" y="1233488"/>
            <a:ext cx="328531" cy="2049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5908" y="1209841"/>
            <a:ext cx="117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>
                <a:latin typeface="Calibri" panose="020F0502020204030204" pitchFamily="34" charset="0"/>
                <a:cs typeface="Arial" panose="020B0604020202020204" pitchFamily="34" charset="0"/>
              </a:rPr>
              <a:t>Project General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" y="3654652"/>
            <a:ext cx="9143999" cy="142544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922275" y="3477887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983899" y="3540947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00" b="1" dirty="0">
              <a:latin typeface="Calibri" panose="020F0502020204030204" pitchFamily="34" charset="0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839544" y="3480514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1901168" y="3543574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955800" y="3476100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017425" y="3539160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050646" y="3477885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112270" y="3540945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083851" y="3472404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5145475" y="3535464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6012160" y="3475256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6073784" y="3538316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8301" y="3605706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2012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47685" y="360833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2013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63939" y="3603915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2014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58783" y="360569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2015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91986" y="3600215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2016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20293" y="3603065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2017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1105417" y="2124732"/>
            <a:ext cx="115087" cy="1354493"/>
            <a:chOff x="1079320" y="1989138"/>
            <a:chExt cx="118872" cy="1354493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이등변 삼각형 45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3138943" y="2120759"/>
            <a:ext cx="115087" cy="1354493"/>
            <a:chOff x="1079320" y="1989138"/>
            <a:chExt cx="118872" cy="1354493"/>
          </a:xfrm>
        </p:grpSpPr>
        <p:cxnSp>
          <p:nvCxnSpPr>
            <p:cNvPr id="48" name="직선 연결선 47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이등변 삼각형 48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5266993" y="2114877"/>
            <a:ext cx="115087" cy="1354493"/>
            <a:chOff x="1079320" y="1989138"/>
            <a:chExt cx="118872" cy="1354493"/>
          </a:xfrm>
        </p:grpSpPr>
        <p:cxnSp>
          <p:nvCxnSpPr>
            <p:cNvPr id="51" name="직선 연결선 50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이등변 삼각형 51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 rot="10800000">
            <a:off x="2015900" y="3973057"/>
            <a:ext cx="115087" cy="1651252"/>
            <a:chOff x="1079320" y="1692379"/>
            <a:chExt cx="118872" cy="1651252"/>
          </a:xfrm>
        </p:grpSpPr>
        <p:cxnSp>
          <p:nvCxnSpPr>
            <p:cNvPr id="54" name="직선 연결선 53"/>
            <p:cNvCxnSpPr/>
            <p:nvPr/>
          </p:nvCxnSpPr>
          <p:spPr>
            <a:xfrm rot="10800000" flipV="1">
              <a:off x="1138757" y="1692379"/>
              <a:ext cx="0" cy="164471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이등변 삼각형 54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 rot="10800000">
            <a:off x="4235457" y="3971715"/>
            <a:ext cx="115087" cy="1652594"/>
            <a:chOff x="1079320" y="1691037"/>
            <a:chExt cx="118872" cy="1652594"/>
          </a:xfrm>
        </p:grpSpPr>
        <p:cxnSp>
          <p:nvCxnSpPr>
            <p:cNvPr id="57" name="직선 연결선 56"/>
            <p:cNvCxnSpPr/>
            <p:nvPr/>
          </p:nvCxnSpPr>
          <p:spPr>
            <a:xfrm rot="10800000" flipV="1">
              <a:off x="1138755" y="1691037"/>
              <a:ext cx="0" cy="164605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이등변 삼각형 57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cxnSp>
        <p:nvCxnSpPr>
          <p:cNvPr id="59" name="직선 연결선 58"/>
          <p:cNvCxnSpPr/>
          <p:nvPr/>
        </p:nvCxnSpPr>
        <p:spPr>
          <a:xfrm flipV="1">
            <a:off x="6267340" y="3978012"/>
            <a:ext cx="0" cy="2058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이등변 삼각형 59"/>
          <p:cNvSpPr/>
          <p:nvPr/>
        </p:nvSpPr>
        <p:spPr>
          <a:xfrm rot="10800000">
            <a:off x="6215322" y="3963429"/>
            <a:ext cx="122827" cy="125244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89615" y="2340833"/>
            <a:ext cx="172620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 latinLnBrk="0">
              <a:lnSpc>
                <a:spcPct val="150000"/>
              </a:lnSpc>
            </a:pP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   2012 Established Master Plan for RISP </a:t>
            </a:r>
          </a:p>
          <a:p>
            <a:pPr>
              <a:lnSpc>
                <a:spcPct val="150000"/>
              </a:lnSpc>
            </a:pPr>
            <a:endParaRPr lang="ko-KR" altLang="en-US" sz="105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050" b="1" dirty="0"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70935" y="4183271"/>
            <a:ext cx="2232187" cy="156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June 2013 Completed  Technical Design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Report  (TDR)</a:t>
            </a:r>
          </a:p>
          <a:p>
            <a:pPr marL="357188" indent="-357188" latinLnBrk="0"/>
            <a:endParaRPr lang="en-US" altLang="ko-KR" sz="1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2013 Revised the Master Plan (1</a:t>
            </a:r>
            <a:r>
              <a:rPr lang="en-US" altLang="ko-KR" sz="1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(period extension (~2019),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implementation schedule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change,  etc.)</a:t>
            </a:r>
          </a:p>
          <a:p>
            <a:pPr>
              <a:lnSpc>
                <a:spcPct val="150000"/>
              </a:lnSpc>
            </a:pPr>
            <a:endParaRPr lang="en-US" altLang="ko-KR" sz="1050" b="1" dirty="0">
              <a:latin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80816" y="2349541"/>
            <a:ext cx="153550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latinLnBrk="0"/>
            <a:endParaRPr lang="en-US" altLang="ko-KR" sz="300" b="1" dirty="0">
              <a:solidFill>
                <a:srgbClr val="4472C4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8288" indent="-268288" latinLnBrk="0"/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2014 Began the basic design of facility  </a:t>
            </a:r>
          </a:p>
          <a:p>
            <a:pPr marL="268288" indent="-268288" latinLnBrk="0"/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construction</a:t>
            </a:r>
          </a:p>
          <a:p>
            <a:pPr>
              <a:lnSpc>
                <a:spcPct val="150000"/>
              </a:lnSpc>
            </a:pPr>
            <a:endParaRPr lang="en-US" altLang="ko-KR" sz="1050" b="1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73931" y="4170737"/>
            <a:ext cx="1854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April 2015 Revised the Master Plan (2</a:t>
            </a:r>
            <a:r>
              <a:rPr lang="en-US" altLang="ko-KR" sz="1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  </a:t>
            </a: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(period extension (~2021</a:t>
            </a:r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implementation </a:t>
            </a:r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strategy change</a:t>
            </a: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etc.)</a:t>
            </a:r>
          </a:p>
          <a:p>
            <a:pPr marL="357188" indent="-357188" latinLnBrk="0"/>
            <a:endParaRPr lang="en-US" altLang="ko-KR" sz="1000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2015 Completed the basic </a:t>
            </a:r>
            <a:r>
              <a:rPr lang="en-US" altLang="ko-KR" sz="1000" b="1" dirty="0" smtClean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design </a:t>
            </a:r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of facility construction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366209" y="2424696"/>
            <a:ext cx="1598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June 2016 Constructed the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SRF  test facility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at </a:t>
            </a:r>
            <a:r>
              <a:rPr lang="en-US" altLang="ko-KR" sz="1000" b="1" dirty="0" err="1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Munji</a:t>
            </a:r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57188" indent="-357188" latinLnBrk="0"/>
            <a:endParaRPr lang="en-US" altLang="ko-KR" sz="1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28184" y="4137857"/>
            <a:ext cx="1439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latinLnBrk="0"/>
            <a:r>
              <a:rPr lang="en-US" altLang="ko-KR" sz="1000" b="1" dirty="0" smtClean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</a:t>
            </a:r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2017 Began the facility        </a:t>
            </a:r>
          </a:p>
          <a:p>
            <a:pPr marL="355600" indent="-355600" latinLnBrk="0"/>
            <a:r>
              <a:rPr lang="en-US" altLang="ko-KR" sz="1000" b="1" dirty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altLang="ko-KR" sz="1000" b="1" dirty="0" smtClean="0">
                <a:solidFill>
                  <a:srgbClr val="4472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construction</a:t>
            </a:r>
            <a:endParaRPr lang="en-US" altLang="ko-KR" sz="1000" b="1" dirty="0">
              <a:solidFill>
                <a:srgbClr val="4472C4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5600" indent="-355600" latinLnBrk="0"/>
            <a:endParaRPr lang="en-US" altLang="ko-KR" sz="500" b="1" dirty="0">
              <a:solidFill>
                <a:srgbClr val="70AD47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5600" indent="-355600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Oct  2017 Successfully completed the</a:t>
            </a:r>
          </a:p>
          <a:p>
            <a:pPr marL="355600" indent="-355600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altLang="ko-KR" sz="1000" b="1" dirty="0" smtClean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SCL </a:t>
            </a:r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demo runs</a:t>
            </a:r>
          </a:p>
          <a:p>
            <a:pPr marL="355600" indent="-355600" latinLnBrk="0"/>
            <a:endParaRPr lang="en-US" altLang="ko-KR" sz="5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5600" indent="-355600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2017 Project review by TF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78658" y="4168480"/>
            <a:ext cx="1808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 latinLnBrk="0"/>
            <a:r>
              <a:rPr lang="en-US" altLang="ko-KR" sz="1000" b="1" dirty="0" smtClean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Feb </a:t>
            </a:r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Completed the Heavy-ion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Accelerator Conceptual Design</a:t>
            </a:r>
          </a:p>
          <a:p>
            <a:pPr marL="357188" indent="-357188" latinLnBrk="0"/>
            <a:endParaRPr lang="en-US" altLang="ko-KR" sz="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Dec 2011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Launched the Heavy-in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Accelerator Project</a:t>
            </a:r>
            <a:endParaRPr lang="en-US" altLang="ko-KR" sz="1000" b="1" dirty="0">
              <a:latin typeface="Calibri" panose="020F0502020204030204" pitchFamily="34" charset="0"/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6876256" y="3480512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6937880" y="3543572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884391" y="360832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2018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7055359" y="2135938"/>
            <a:ext cx="115087" cy="1354493"/>
            <a:chOff x="1079320" y="1989138"/>
            <a:chExt cx="118872" cy="1354493"/>
          </a:xfrm>
        </p:grpSpPr>
        <p:cxnSp>
          <p:nvCxnSpPr>
            <p:cNvPr id="72" name="직선 연결선 71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이등변 삼각형 72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7092280" y="2398529"/>
            <a:ext cx="118494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March 2018 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Completed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the SCL3 HWR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prototype module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performance test</a:t>
            </a:r>
          </a:p>
          <a:p>
            <a:pPr latinLnBrk="0"/>
            <a:endParaRPr lang="en-US" altLang="ko-KR" sz="1000" b="1" spc="20" dirty="0">
              <a:solidFill>
                <a:srgbClr val="70AD47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05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타원 74"/>
          <p:cNvSpPr/>
          <p:nvPr/>
        </p:nvSpPr>
        <p:spPr>
          <a:xfrm>
            <a:off x="7740352" y="3488480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48487" y="361629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Calibri" panose="020F0502020204030204" pitchFamily="34" charset="0"/>
              </a:rPr>
              <a:t>2018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77" name="타원 76"/>
          <p:cNvSpPr/>
          <p:nvPr/>
        </p:nvSpPr>
        <p:spPr>
          <a:xfrm>
            <a:off x="7802310" y="3546188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57259" y="36234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latin typeface="Calibri" panose="020F0502020204030204" pitchFamily="34" charset="0"/>
              </a:rPr>
              <a:t>2019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 flipV="1">
            <a:off x="7986791" y="3990641"/>
            <a:ext cx="0" cy="2058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이등변 삼각형 79"/>
          <p:cNvSpPr/>
          <p:nvPr/>
        </p:nvSpPr>
        <p:spPr>
          <a:xfrm rot="10800000">
            <a:off x="7934773" y="3976058"/>
            <a:ext cx="122827" cy="125244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56376" y="4150199"/>
            <a:ext cx="1187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May 2019 </a:t>
            </a:r>
            <a:r>
              <a:rPr lang="en-US" altLang="ko-KR" sz="1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Revised the Master Plan </a:t>
            </a:r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(3</a:t>
            </a:r>
            <a:r>
              <a:rPr lang="en-US" altLang="ko-KR" sz="1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altLang="ko-KR" sz="10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altLang="ko-KR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(scope and strategy change) </a:t>
            </a:r>
          </a:p>
          <a:p>
            <a:pPr marL="357188" indent="-357188" latinLnBrk="0"/>
            <a:r>
              <a:rPr lang="en-US" altLang="ko-KR" sz="1000" b="1" dirty="0" smtClean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Sep 2019          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altLang="ko-KR" sz="1000" b="1" dirty="0" smtClean="0">
                <a:solidFill>
                  <a:srgbClr val="70AD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Install the first QWR module</a:t>
            </a:r>
            <a:endParaRPr lang="en-US" altLang="ko-KR" sz="1000" b="1" dirty="0">
              <a:solidFill>
                <a:srgbClr val="70AD47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타원 81"/>
          <p:cNvSpPr/>
          <p:nvPr/>
        </p:nvSpPr>
        <p:spPr>
          <a:xfrm>
            <a:off x="60988" y="3475888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83" name="타원 82"/>
          <p:cNvSpPr/>
          <p:nvPr/>
        </p:nvSpPr>
        <p:spPr>
          <a:xfrm>
            <a:off x="122612" y="3538948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Calibri" panose="020F0502020204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9129" y="3603705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latin typeface="Calibri" panose="020F0502020204030204" pitchFamily="34" charset="0"/>
              </a:rPr>
              <a:t>2011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grpSp>
        <p:nvGrpSpPr>
          <p:cNvPr id="85" name="그룹 84"/>
          <p:cNvGrpSpPr/>
          <p:nvPr/>
        </p:nvGrpSpPr>
        <p:grpSpPr>
          <a:xfrm rot="10800000">
            <a:off x="237344" y="3968431"/>
            <a:ext cx="115087" cy="1651252"/>
            <a:chOff x="1079320" y="1692379"/>
            <a:chExt cx="118872" cy="1651252"/>
          </a:xfrm>
        </p:grpSpPr>
        <p:cxnSp>
          <p:nvCxnSpPr>
            <p:cNvPr id="86" name="직선 연결선 85"/>
            <p:cNvCxnSpPr/>
            <p:nvPr/>
          </p:nvCxnSpPr>
          <p:spPr>
            <a:xfrm rot="10800000" flipV="1">
              <a:off x="1138757" y="1692379"/>
              <a:ext cx="0" cy="164471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이등변 삼각형 86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Calibri" panose="020F0502020204030204" pitchFamily="34" charset="0"/>
              </a:endParaRP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9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5197" y="200778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그림 2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grpSp>
        <p:nvGrpSpPr>
          <p:cNvPr id="81" name="그룹 80"/>
          <p:cNvGrpSpPr/>
          <p:nvPr/>
        </p:nvGrpSpPr>
        <p:grpSpPr>
          <a:xfrm>
            <a:off x="232201" y="1914732"/>
            <a:ext cx="8496944" cy="2086736"/>
            <a:chOff x="2241805" y="600924"/>
            <a:chExt cx="7693085" cy="2310227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2241805" y="789033"/>
              <a:ext cx="7692502" cy="2122118"/>
            </a:xfrm>
            <a:prstGeom prst="roundRect">
              <a:avLst>
                <a:gd name="adj" fmla="val 3476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cxnSp>
          <p:nvCxnSpPr>
            <p:cNvPr id="129" name="직선 연결선 128"/>
            <p:cNvCxnSpPr/>
            <p:nvPr/>
          </p:nvCxnSpPr>
          <p:spPr bwMode="auto">
            <a:xfrm rot="10800000">
              <a:off x="2459341" y="1848409"/>
              <a:ext cx="6921353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/>
            <p:cNvCxnSpPr/>
            <p:nvPr/>
          </p:nvCxnSpPr>
          <p:spPr bwMode="auto">
            <a:xfrm>
              <a:off x="2459341" y="180089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/>
            <p:cNvCxnSpPr/>
            <p:nvPr/>
          </p:nvCxnSpPr>
          <p:spPr bwMode="auto">
            <a:xfrm>
              <a:off x="3324689" y="180521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/>
            <p:cNvCxnSpPr/>
            <p:nvPr/>
          </p:nvCxnSpPr>
          <p:spPr bwMode="auto">
            <a:xfrm>
              <a:off x="4190038" y="180953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/>
            <p:cNvCxnSpPr/>
            <p:nvPr/>
          </p:nvCxnSpPr>
          <p:spPr bwMode="auto">
            <a:xfrm>
              <a:off x="5055387" y="180233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 bwMode="auto">
            <a:xfrm>
              <a:off x="5920737" y="1795135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직선 연결선 134"/>
            <p:cNvCxnSpPr/>
            <p:nvPr/>
          </p:nvCxnSpPr>
          <p:spPr bwMode="auto">
            <a:xfrm>
              <a:off x="6786086" y="179801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/>
            <p:cNvCxnSpPr/>
            <p:nvPr/>
          </p:nvCxnSpPr>
          <p:spPr bwMode="auto">
            <a:xfrm>
              <a:off x="7649995" y="1802334"/>
              <a:ext cx="0" cy="907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 bwMode="auto">
            <a:xfrm>
              <a:off x="8515345" y="18066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 bwMode="auto">
            <a:xfrm>
              <a:off x="9380693" y="17994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 bwMode="auto">
            <a:xfrm>
              <a:off x="2626363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2014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 bwMode="auto">
            <a:xfrm>
              <a:off x="3504670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2015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 bwMode="auto">
            <a:xfrm>
              <a:off x="437289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2016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 bwMode="auto">
            <a:xfrm>
              <a:off x="523104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2017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 bwMode="auto">
            <a:xfrm>
              <a:off x="609063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2018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 bwMode="auto">
            <a:xfrm>
              <a:off x="6958868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2019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 bwMode="auto">
            <a:xfrm>
              <a:off x="7837175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2020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 bwMode="auto">
            <a:xfrm>
              <a:off x="8695325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2021</a:t>
              </a:r>
              <a:endParaRPr lang="en-US" alt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7" name="직선 연결선 146"/>
            <p:cNvCxnSpPr/>
            <p:nvPr/>
          </p:nvCxnSpPr>
          <p:spPr bwMode="auto">
            <a:xfrm rot="10800000" flipH="1">
              <a:off x="5878981" y="1489849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 bwMode="auto">
            <a:xfrm>
              <a:off x="5393359" y="975132"/>
              <a:ext cx="971244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SCL demo beam</a:t>
              </a:r>
              <a:endParaRPr lang="en-US" altLang="ko-KR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2017)</a:t>
              </a:r>
            </a:p>
          </p:txBody>
        </p:sp>
        <p:sp>
          <p:nvSpPr>
            <p:cNvPr id="149" name="TextBox 148"/>
            <p:cNvSpPr txBox="1"/>
            <p:nvPr/>
          </p:nvSpPr>
          <p:spPr bwMode="auto">
            <a:xfrm>
              <a:off x="8290077" y="2185918"/>
              <a:ext cx="797081" cy="613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D-1 </a:t>
              </a: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Experiment</a:t>
              </a:r>
              <a:endParaRPr lang="en-US" altLang="ko-KR" sz="1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(Jan 2021)</a:t>
              </a:r>
              <a:endParaRPr lang="en-US" altLang="en-US" sz="1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 bwMode="auto">
            <a:xfrm>
              <a:off x="7753303" y="829960"/>
              <a:ext cx="1073261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18.5MeV/u</a:t>
              </a:r>
              <a:endParaRPr lang="en-US" altLang="ko-KR" sz="105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SI beam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2020)</a:t>
              </a:r>
              <a:endParaRPr lang="en-US" altLang="en-US" sz="105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 bwMode="auto">
            <a:xfrm>
              <a:off x="9022151" y="2216405"/>
              <a:ext cx="817700" cy="44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en-US" sz="100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SCL2 </a:t>
              </a:r>
              <a:endParaRPr lang="en-US" altLang="ko-KR" sz="1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2021)</a:t>
              </a:r>
              <a:endParaRPr lang="en-US" altLang="en-US" sz="1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 bwMode="auto">
            <a:xfrm>
              <a:off x="3493457" y="969229"/>
              <a:ext cx="1264416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ECR-IS beam &amp;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 ISOL beam (SI beam)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 2015)</a:t>
              </a:r>
              <a:endPara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3" name="직선 연결선 152"/>
            <p:cNvCxnSpPr/>
            <p:nvPr/>
          </p:nvCxnSpPr>
          <p:spPr bwMode="auto">
            <a:xfrm>
              <a:off x="4996354" y="1836569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 bwMode="auto">
            <a:xfrm>
              <a:off x="4642079" y="1999862"/>
              <a:ext cx="708550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RFQ beam</a:t>
              </a:r>
              <a:endParaRPr lang="en-US" altLang="ko-KR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2016)</a:t>
              </a:r>
              <a:endPara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 bwMode="auto">
            <a:xfrm rot="10800000" flipH="1">
              <a:off x="4119413" y="1482490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/>
            <p:cNvCxnSpPr/>
            <p:nvPr/>
          </p:nvCxnSpPr>
          <p:spPr bwMode="auto">
            <a:xfrm>
              <a:off x="8610889" y="1849848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직선 연결선 156"/>
            <p:cNvCxnSpPr/>
            <p:nvPr/>
          </p:nvCxnSpPr>
          <p:spPr bwMode="auto">
            <a:xfrm rot="10800000" flipH="1">
              <a:off x="8431229" y="1492158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연결선 157"/>
            <p:cNvCxnSpPr/>
            <p:nvPr/>
          </p:nvCxnSpPr>
          <p:spPr bwMode="auto">
            <a:xfrm>
              <a:off x="9309509" y="1850560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모서리가 둥근 직사각형 158"/>
            <p:cNvSpPr/>
            <p:nvPr/>
          </p:nvSpPr>
          <p:spPr>
            <a:xfrm>
              <a:off x="4985097" y="600924"/>
              <a:ext cx="2230793" cy="286010"/>
            </a:xfrm>
            <a:prstGeom prst="roundRect">
              <a:avLst/>
            </a:prstGeom>
            <a:solidFill>
              <a:srgbClr val="33CCCC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altLang="en-US" b="1" dirty="0">
                  <a:solidFill>
                    <a:schemeClr val="tx2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System Installation</a:t>
              </a:r>
            </a:p>
          </p:txBody>
        </p:sp>
        <p:sp>
          <p:nvSpPr>
            <p:cNvPr id="160" name="TextBox 159"/>
            <p:cNvSpPr txBox="1"/>
            <p:nvPr/>
          </p:nvSpPr>
          <p:spPr bwMode="auto">
            <a:xfrm>
              <a:off x="8826564" y="817766"/>
              <a:ext cx="1108326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18.5MeV/u</a:t>
              </a:r>
              <a:endParaRPr lang="en-US" altLang="ko-KR" sz="105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RI beam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(Sep </a:t>
              </a: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2021)</a:t>
              </a:r>
              <a:endParaRPr lang="en-US" altLang="en-US" sz="105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1" name="직선 연결선 160"/>
            <p:cNvCxnSpPr/>
            <p:nvPr/>
          </p:nvCxnSpPr>
          <p:spPr bwMode="auto">
            <a:xfrm rot="10800000" flipH="1">
              <a:off x="9117190" y="1486235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 bwMode="auto">
            <a:xfrm>
              <a:off x="6640873" y="2212283"/>
              <a:ext cx="763701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SCL</a:t>
              </a: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installation</a:t>
              </a:r>
              <a:endParaRPr lang="en-US" altLang="ko-KR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(April 2019)</a:t>
              </a:r>
              <a:endPara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3" name="직선 연결선 162"/>
            <p:cNvCxnSpPr/>
            <p:nvPr/>
          </p:nvCxnSpPr>
          <p:spPr bwMode="auto">
            <a:xfrm>
              <a:off x="7025959" y="1845726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 bwMode="auto">
            <a:xfrm>
              <a:off x="7442534" y="2185918"/>
              <a:ext cx="927660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ISOL</a:t>
              </a:r>
            </a:p>
            <a:p>
              <a:pPr algn="ctr" latinLnBrk="0">
                <a:defRPr/>
              </a:pPr>
              <a:r>
                <a:rPr lang="en-US" altLang="ko-KR" sz="1050" b="1" spc="-15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Commissioning 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(July 2020)</a:t>
              </a:r>
              <a:endParaRPr lang="en-US" altLang="en-US" sz="105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직선 연결선 164"/>
            <p:cNvCxnSpPr/>
            <p:nvPr/>
          </p:nvCxnSpPr>
          <p:spPr bwMode="auto">
            <a:xfrm>
              <a:off x="8092519" y="1853965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그룹 165"/>
          <p:cNvGrpSpPr/>
          <p:nvPr/>
        </p:nvGrpSpPr>
        <p:grpSpPr>
          <a:xfrm>
            <a:off x="268001" y="4038908"/>
            <a:ext cx="8624480" cy="2294797"/>
            <a:chOff x="2241805" y="3367578"/>
            <a:chExt cx="7808556" cy="2315015"/>
          </a:xfrm>
        </p:grpSpPr>
        <p:sp>
          <p:nvSpPr>
            <p:cNvPr id="199" name="TextBox 198"/>
            <p:cNvSpPr txBox="1"/>
            <p:nvPr/>
          </p:nvSpPr>
          <p:spPr bwMode="auto">
            <a:xfrm>
              <a:off x="6138774" y="3874040"/>
              <a:ext cx="1051068" cy="419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Supply of utilities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2018)</a:t>
              </a:r>
              <a:endPara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0" name="그룹 199"/>
            <p:cNvGrpSpPr/>
            <p:nvPr/>
          </p:nvGrpSpPr>
          <p:grpSpPr>
            <a:xfrm>
              <a:off x="2241805" y="3367578"/>
              <a:ext cx="7808556" cy="2315015"/>
              <a:chOff x="2241805" y="596136"/>
              <a:chExt cx="7808556" cy="2315015"/>
            </a:xfrm>
          </p:grpSpPr>
          <p:sp>
            <p:nvSpPr>
              <p:cNvPr id="201" name="모서리가 둥근 직사각형 200"/>
              <p:cNvSpPr/>
              <p:nvPr/>
            </p:nvSpPr>
            <p:spPr>
              <a:xfrm>
                <a:off x="2241805" y="789033"/>
                <a:ext cx="7692502" cy="2122118"/>
              </a:xfrm>
              <a:prstGeom prst="roundRect">
                <a:avLst>
                  <a:gd name="adj" fmla="val 3476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grpSp>
            <p:nvGrpSpPr>
              <p:cNvPr id="202" name="그룹 201"/>
              <p:cNvGrpSpPr/>
              <p:nvPr/>
            </p:nvGrpSpPr>
            <p:grpSpPr>
              <a:xfrm>
                <a:off x="2459341" y="969206"/>
                <a:ext cx="7591020" cy="1812461"/>
                <a:chOff x="3246540" y="828458"/>
                <a:chExt cx="7591020" cy="1812461"/>
              </a:xfrm>
            </p:grpSpPr>
            <p:cxnSp>
              <p:nvCxnSpPr>
                <p:cNvPr id="204" name="직선 연결선 203"/>
                <p:cNvCxnSpPr/>
                <p:nvPr/>
              </p:nvCxnSpPr>
              <p:spPr bwMode="auto">
                <a:xfrm rot="10800000">
                  <a:off x="3246540" y="1707661"/>
                  <a:ext cx="6921353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직선 연결선 204"/>
                <p:cNvCxnSpPr/>
                <p:nvPr/>
              </p:nvCxnSpPr>
              <p:spPr bwMode="auto">
                <a:xfrm>
                  <a:off x="3246540" y="166014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직선 연결선 205"/>
                <p:cNvCxnSpPr/>
                <p:nvPr/>
              </p:nvCxnSpPr>
              <p:spPr bwMode="auto">
                <a:xfrm>
                  <a:off x="4111888" y="166446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직선 연결선 206"/>
                <p:cNvCxnSpPr/>
                <p:nvPr/>
              </p:nvCxnSpPr>
              <p:spPr bwMode="auto">
                <a:xfrm>
                  <a:off x="4977237" y="166878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직선 연결선 207"/>
                <p:cNvCxnSpPr/>
                <p:nvPr/>
              </p:nvCxnSpPr>
              <p:spPr bwMode="auto">
                <a:xfrm>
                  <a:off x="5842586" y="166158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직선 연결선 208"/>
                <p:cNvCxnSpPr/>
                <p:nvPr/>
              </p:nvCxnSpPr>
              <p:spPr bwMode="auto">
                <a:xfrm>
                  <a:off x="6707936" y="1654387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직선 연결선 209"/>
                <p:cNvCxnSpPr/>
                <p:nvPr/>
              </p:nvCxnSpPr>
              <p:spPr bwMode="auto">
                <a:xfrm>
                  <a:off x="7573285" y="165726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직선 연결선 210"/>
                <p:cNvCxnSpPr/>
                <p:nvPr/>
              </p:nvCxnSpPr>
              <p:spPr bwMode="auto">
                <a:xfrm>
                  <a:off x="8437194" y="1661586"/>
                  <a:ext cx="0" cy="907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직선 연결선 211"/>
                <p:cNvCxnSpPr/>
                <p:nvPr/>
              </p:nvCxnSpPr>
              <p:spPr bwMode="auto">
                <a:xfrm>
                  <a:off x="9302544" y="16659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직선 연결선 212"/>
                <p:cNvCxnSpPr/>
                <p:nvPr/>
              </p:nvCxnSpPr>
              <p:spPr bwMode="auto">
                <a:xfrm>
                  <a:off x="10167892" y="16587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extBox 213"/>
                <p:cNvSpPr txBox="1"/>
                <p:nvPr/>
              </p:nvSpPr>
              <p:spPr bwMode="auto">
                <a:xfrm>
                  <a:off x="3413562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2014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 bwMode="auto">
                <a:xfrm>
                  <a:off x="4291869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2015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 bwMode="auto">
                <a:xfrm>
                  <a:off x="516009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2016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 bwMode="auto">
                <a:xfrm>
                  <a:off x="601824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2017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 bwMode="auto">
                <a:xfrm>
                  <a:off x="687783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2018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 bwMode="auto">
                <a:xfrm>
                  <a:off x="7746067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2019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 bwMode="auto">
                <a:xfrm>
                  <a:off x="8624374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2020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 bwMode="auto">
                <a:xfrm>
                  <a:off x="9482524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2021</a:t>
                  </a:r>
                  <a:endParaRPr lang="en-US" altLang="en-US" sz="1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2" name="직선 연결선 221"/>
                <p:cNvCxnSpPr/>
                <p:nvPr/>
              </p:nvCxnSpPr>
              <p:spPr bwMode="auto">
                <a:xfrm rot="10800000" flipH="1">
                  <a:off x="6292951" y="1339770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TextBox 222"/>
                <p:cNvSpPr txBox="1"/>
                <p:nvPr/>
              </p:nvSpPr>
              <p:spPr bwMode="auto">
                <a:xfrm>
                  <a:off x="5415675" y="857904"/>
                  <a:ext cx="1329480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Completion </a:t>
                  </a:r>
                  <a:r>
                    <a:rPr lang="en-US" altLang="en-US" sz="1050" b="1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of detail </a:t>
                  </a: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design</a:t>
                  </a:r>
                  <a:endParaRPr lang="en-US" altLang="ko-KR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(June 2017)</a:t>
                  </a:r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 bwMode="auto">
                <a:xfrm>
                  <a:off x="8433287" y="2055844"/>
                  <a:ext cx="1108323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Completion of construction</a:t>
                  </a:r>
                  <a:endParaRPr lang="en-US" altLang="ko-KR" sz="10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(Aug </a:t>
                  </a:r>
                  <a:r>
                    <a:rPr lang="en-US" altLang="ko-KR" sz="10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2020)</a:t>
                  </a:r>
                  <a:endParaRPr lang="en-US" altLang="en-US" sz="10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 bwMode="auto">
                <a:xfrm>
                  <a:off x="9338059" y="2082040"/>
                  <a:ext cx="1499501" cy="5588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Completion of inspection of </a:t>
                  </a:r>
                  <a:r>
                    <a:rPr lang="en-US" altLang="en-US" sz="10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the radiation facility </a:t>
                  </a:r>
                  <a:endParaRPr lang="en-US" altLang="ko-KR" sz="1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(Dec 2021</a:t>
                  </a:r>
                  <a:r>
                    <a:rPr lang="en-US" altLang="ko-KR" sz="1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endParaRPr lang="en-US" altLang="en-US" sz="1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 bwMode="auto">
                <a:xfrm>
                  <a:off x="4063782" y="857904"/>
                  <a:ext cx="1442656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Completion of basic design</a:t>
                  </a:r>
                  <a:endParaRPr lang="en-US" altLang="ko-KR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(Dec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2015)</a:t>
                  </a:r>
                  <a:endParaRPr lang="en-US" altLang="en-US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7" name="직선 연결선 226"/>
                <p:cNvCxnSpPr/>
                <p:nvPr/>
              </p:nvCxnSpPr>
              <p:spPr bwMode="auto">
                <a:xfrm>
                  <a:off x="5914177" y="1714483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/>
                <p:cNvSpPr txBox="1"/>
                <p:nvPr/>
              </p:nvSpPr>
              <p:spPr bwMode="auto">
                <a:xfrm>
                  <a:off x="4862593" y="2026947"/>
                  <a:ext cx="1317154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Beginning of priority</a:t>
                  </a:r>
                  <a:endParaRPr lang="en-US" altLang="ko-KR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construction</a:t>
                  </a:r>
                  <a:endParaRPr lang="en-US" altLang="ko-KR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(Feb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2017)</a:t>
                  </a:r>
                  <a:endParaRPr lang="en-US" altLang="en-US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9" name="직선 연결선 228"/>
                <p:cNvCxnSpPr/>
                <p:nvPr/>
              </p:nvCxnSpPr>
              <p:spPr bwMode="auto">
                <a:xfrm rot="10800000" flipH="1">
                  <a:off x="4906612" y="1341742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직선 연결선 229"/>
                <p:cNvCxnSpPr/>
                <p:nvPr/>
              </p:nvCxnSpPr>
              <p:spPr bwMode="auto">
                <a:xfrm>
                  <a:off x="10096708" y="170981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직선 연결선 230"/>
                <p:cNvCxnSpPr/>
                <p:nvPr/>
              </p:nvCxnSpPr>
              <p:spPr bwMode="auto">
                <a:xfrm>
                  <a:off x="6517727" y="1708261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2" name="TextBox 231"/>
                <p:cNvSpPr txBox="1"/>
                <p:nvPr/>
              </p:nvSpPr>
              <p:spPr bwMode="auto">
                <a:xfrm>
                  <a:off x="6103264" y="2049590"/>
                  <a:ext cx="1514091" cy="4191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Beginning of construction</a:t>
                  </a:r>
                  <a:endParaRPr lang="en-US" altLang="ko-KR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(Sep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2017)</a:t>
                  </a:r>
                  <a:endParaRPr lang="en-US" altLang="en-US" sz="105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 bwMode="auto">
                <a:xfrm>
                  <a:off x="9092819" y="828458"/>
                  <a:ext cx="763701" cy="5821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Building</a:t>
                  </a:r>
                  <a:endParaRPr lang="en-US" altLang="ko-KR" sz="10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Permit</a:t>
                  </a:r>
                  <a:endParaRPr lang="en-US" altLang="ko-KR" sz="10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(April 2021)</a:t>
                  </a:r>
                  <a:endParaRPr lang="en-US" altLang="en-US" sz="105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4" name="직선 연결선 233"/>
                <p:cNvCxnSpPr/>
                <p:nvPr/>
              </p:nvCxnSpPr>
              <p:spPr bwMode="auto">
                <a:xfrm>
                  <a:off x="9247721" y="170550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직선 연결선 234"/>
                <p:cNvCxnSpPr/>
                <p:nvPr/>
              </p:nvCxnSpPr>
              <p:spPr bwMode="auto">
                <a:xfrm rot="10800000" flipH="1">
                  <a:off x="9510225" y="1355679"/>
                  <a:ext cx="288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직선 연결선 235"/>
                <p:cNvCxnSpPr/>
                <p:nvPr/>
              </p:nvCxnSpPr>
              <p:spPr bwMode="auto">
                <a:xfrm rot="10800000" flipH="1">
                  <a:off x="7442465" y="1343888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모서리가 둥근 직사각형 202"/>
              <p:cNvSpPr/>
              <p:nvPr/>
            </p:nvSpPr>
            <p:spPr>
              <a:xfrm>
                <a:off x="4985097" y="596136"/>
                <a:ext cx="2230793" cy="290798"/>
              </a:xfrm>
              <a:prstGeom prst="roundRect">
                <a:avLst/>
              </a:prstGeom>
              <a:solidFill>
                <a:srgbClr val="33CCCC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altLang="en-US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Facility Construction</a:t>
                </a:r>
              </a:p>
            </p:txBody>
          </p:sp>
        </p:grpSp>
      </p:grpSp>
      <p:sp>
        <p:nvSpPr>
          <p:cNvPr id="237" name="갈매기형 수장 236"/>
          <p:cNvSpPr/>
          <p:nvPr/>
        </p:nvSpPr>
        <p:spPr>
          <a:xfrm>
            <a:off x="268001" y="894415"/>
            <a:ext cx="2478357" cy="841251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endParaRPr lang="en-US" altLang="ko-KR" sz="1292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(2018) </a:t>
            </a:r>
          </a:p>
          <a:p>
            <a:pPr algn="ctr" defTabSz="884180"/>
            <a:r>
              <a:rPr lang="en-US" altLang="ko-KR" sz="1400" b="1" spc="-150" dirty="0">
                <a:solidFill>
                  <a:prstClr val="black"/>
                </a:solidFill>
                <a:latin typeface="Calibri" panose="020F0502020204030204" pitchFamily="34" charset="0"/>
              </a:rPr>
              <a:t>SCL3 manufacturing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SCL2 Prototype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lang="ko-KR" altLang="en-US" sz="1292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38" name="갈매기형 수장 237"/>
          <p:cNvSpPr/>
          <p:nvPr/>
        </p:nvSpPr>
        <p:spPr>
          <a:xfrm>
            <a:off x="2480331" y="873759"/>
            <a:ext cx="2315851" cy="853170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(2019) 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SCL3 Installation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SCL2 </a:t>
            </a:r>
            <a:r>
              <a:rPr lang="en-US" altLang="ko-KR" sz="1292" b="1" spc="-150" dirty="0">
                <a:solidFill>
                  <a:prstClr val="black"/>
                </a:solidFill>
                <a:latin typeface="Calibri" panose="020F0502020204030204" pitchFamily="34" charset="0"/>
              </a:rPr>
              <a:t>manufacturing</a:t>
            </a:r>
          </a:p>
        </p:txBody>
      </p:sp>
      <p:sp>
        <p:nvSpPr>
          <p:cNvPr id="239" name="갈매기형 수장 238"/>
          <p:cNvSpPr/>
          <p:nvPr/>
        </p:nvSpPr>
        <p:spPr>
          <a:xfrm>
            <a:off x="4545881" y="891250"/>
            <a:ext cx="2154889" cy="844776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(2020) </a:t>
            </a:r>
          </a:p>
          <a:p>
            <a:pPr algn="ctr" defTabSz="884180"/>
            <a:r>
              <a:rPr lang="en-US" altLang="ko-KR" sz="1200" b="1" dirty="0">
                <a:solidFill>
                  <a:prstClr val="black"/>
                </a:solidFill>
                <a:latin typeface="Calibri" panose="020F0502020204030204" pitchFamily="34" charset="0"/>
              </a:rPr>
              <a:t>SCL3 Beam </a:t>
            </a:r>
            <a:r>
              <a:rPr lang="en-US" altLang="ko-KR" sz="1200" b="1" spc="-150" dirty="0">
                <a:solidFill>
                  <a:prstClr val="black"/>
                </a:solidFill>
                <a:latin typeface="Calibri" panose="020F0502020204030204" pitchFamily="34" charset="0"/>
              </a:rPr>
              <a:t>Commissioning/</a:t>
            </a:r>
          </a:p>
          <a:p>
            <a:pPr algn="ctr" latinLnBrk="0">
              <a:defRPr/>
            </a:pPr>
            <a:r>
              <a:rPr lang="en-US" altLang="en-US" sz="1200" b="1" spc="-150" dirty="0">
                <a:solidFill>
                  <a:prstClr val="black"/>
                </a:solidFill>
                <a:latin typeface="Calibri" panose="020F0502020204030204" pitchFamily="34" charset="0"/>
              </a:rPr>
              <a:t>Const.  Completion</a:t>
            </a:r>
            <a:endParaRPr lang="en-US" altLang="ko-KR" sz="1200" b="1" spc="-1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40" name="갈매기형 수장 239"/>
          <p:cNvSpPr/>
          <p:nvPr/>
        </p:nvSpPr>
        <p:spPr>
          <a:xfrm>
            <a:off x="6496001" y="888922"/>
            <a:ext cx="2154889" cy="847554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  <a:latin typeface="Calibri" panose="020F0502020204030204" pitchFamily="34" charset="0"/>
              </a:rPr>
              <a:t>(2021) </a:t>
            </a:r>
          </a:p>
          <a:p>
            <a:pPr algn="ctr" defTabSz="884180"/>
            <a:r>
              <a:rPr lang="en-US" altLang="ko-KR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KOBRA operation</a:t>
            </a:r>
            <a:r>
              <a:rPr lang="en-US" altLang="ko-KR" sz="1400" b="1" spc="-150" dirty="0" smtClean="0">
                <a:solidFill>
                  <a:prstClr val="black"/>
                </a:solidFill>
                <a:latin typeface="Calibri" panose="020F0502020204030204" pitchFamily="34" charset="0"/>
              </a:rPr>
              <a:t>/</a:t>
            </a:r>
            <a:endParaRPr lang="en-US" altLang="ko-KR" sz="1400" b="1" spc="-15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defTabSz="884180"/>
            <a:r>
              <a:rPr lang="en-US" altLang="en-US" sz="1200" b="1" spc="-150" dirty="0">
                <a:solidFill>
                  <a:prstClr val="black"/>
                </a:solidFill>
                <a:latin typeface="Calibri" panose="020F0502020204030204" pitchFamily="34" charset="0"/>
              </a:rPr>
              <a:t>Project Completion</a:t>
            </a:r>
            <a:endParaRPr lang="ko-KR" altLang="en-US" sz="1200" b="1" spc="-1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236924" y="188640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Project Milestone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5976360" y="2247407"/>
            <a:ext cx="0" cy="3845889"/>
          </a:xfrm>
          <a:prstGeom prst="line">
            <a:avLst/>
          </a:prstGeom>
          <a:ln w="127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직사각형 87"/>
          <p:cNvSpPr/>
          <p:nvPr/>
        </p:nvSpPr>
        <p:spPr>
          <a:xfrm>
            <a:off x="6176722" y="6525344"/>
            <a:ext cx="1614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Slide </a:t>
            </a:r>
            <a:r>
              <a:rPr lang="en-US" altLang="ko-KR" sz="140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of M. Kwon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9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B87649-3ED6-4A7A-A12B-157D80E5BFE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5197" y="200778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81000">
              <a:srgbClr val="0E618F"/>
            </a:gs>
            <a:gs pos="0">
              <a:srgbClr val="00B0F0"/>
            </a:gs>
            <a:gs pos="100000">
              <a:srgbClr val="182848"/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 latinLnBrk="0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28437</TotalTime>
  <Words>2723</Words>
  <Application>Microsoft Office PowerPoint</Application>
  <PresentationFormat>화면 슬라이드 쇼(4:3)</PresentationFormat>
  <Paragraphs>681</Paragraphs>
  <Slides>34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51" baseType="lpstr">
      <vt:lpstr>굴림</vt:lpstr>
      <vt:lpstr>Arial</vt:lpstr>
      <vt:lpstr>Courier New</vt:lpstr>
      <vt:lpstr>Symbol</vt:lpstr>
      <vt:lpstr>Calibri</vt:lpstr>
      <vt:lpstr>맑은 고딕</vt:lpstr>
      <vt:lpstr>HY동녘B</vt:lpstr>
      <vt:lpstr>Wingdings</vt:lpstr>
      <vt:lpstr>나눔고딕</vt:lpstr>
      <vt:lpstr>Arial Unicode MS</vt:lpstr>
      <vt:lpstr>Times New Roman</vt:lpstr>
      <vt:lpstr>HY견고딕</vt:lpstr>
      <vt:lpstr>LMRoman10-Regular-Identity-H</vt:lpstr>
      <vt:lpstr>Cordia New</vt:lpstr>
      <vt:lpstr>나눔고딕 ExtraBold</vt:lpstr>
      <vt:lpstr>Office 테마</vt:lpstr>
      <vt:lpstr>Graph</vt:lpstr>
      <vt:lpstr> Construction status and future plan for RAON and its nuclear data production system</vt:lpstr>
      <vt:lpstr>PowerPoint 프레젠테이션</vt:lpstr>
      <vt:lpstr>PowerPoint 프레젠테이션</vt:lpstr>
      <vt:lpstr>Contents</vt:lpstr>
      <vt:lpstr>Rare Isotope Science Project (RISP)</vt:lpstr>
      <vt:lpstr>RAON Layout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Scientific program at early phase operation(candidate)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Cooking up elements in the Universe: Recent activities at HRIBF</dc:title>
  <dc:creator>mmp98</dc:creator>
  <cp:lastModifiedBy>mchung</cp:lastModifiedBy>
  <cp:revision>2541</cp:revision>
  <cp:lastPrinted>2018-05-23T05:16:15Z</cp:lastPrinted>
  <dcterms:created xsi:type="dcterms:W3CDTF">2012-02-22T02:50:41Z</dcterms:created>
  <dcterms:modified xsi:type="dcterms:W3CDTF">2019-11-29T04:57:03Z</dcterms:modified>
</cp:coreProperties>
</file>