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8"/>
  </p:notesMasterIdLst>
  <p:sldIdLst>
    <p:sldId id="685" r:id="rId2"/>
    <p:sldId id="1648" r:id="rId3"/>
    <p:sldId id="791" r:id="rId4"/>
    <p:sldId id="789" r:id="rId5"/>
    <p:sldId id="1642" r:id="rId6"/>
    <p:sldId id="1649" r:id="rId7"/>
    <p:sldId id="1651" r:id="rId8"/>
    <p:sldId id="1650" r:id="rId9"/>
    <p:sldId id="1643" r:id="rId10"/>
    <p:sldId id="1645" r:id="rId11"/>
    <p:sldId id="1644" r:id="rId12"/>
    <p:sldId id="790" r:id="rId13"/>
    <p:sldId id="1646" r:id="rId14"/>
    <p:sldId id="1647" r:id="rId15"/>
    <p:sldId id="1652" r:id="rId16"/>
    <p:sldId id="722" r:id="rId17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96FC7"/>
    <a:srgbClr val="0000FF"/>
    <a:srgbClr val="0066FF"/>
    <a:srgbClr val="FFE5E5"/>
    <a:srgbClr val="FFDA65"/>
    <a:srgbClr val="D1FFE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B45DF19-00A9-4DC5-825B-E3B5CC56BD16}" type="datetimeFigureOut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3B70E9E-6519-4588-89BF-818BCA56C5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0537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/>
              <a:t>As a starting point of discussion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71C2E-9662-4145-ABE1-8B07FA5B67FF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1FC7-D238-44BD-ACB3-A49234C6C3FB}" type="datetime1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 Korea-Japan Joint Summer School, Jul. 27-30, 2010, Suwon, Korea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0E1A-86E1-48D9-94A4-85A75B739AA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82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FD244-0C45-4633-A258-0A5190908BF5}" type="datetime1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 Korea-Japan Joint Summer School, Jul. 27-30, 2010, Suwon, Korea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6392-A379-40D2-ADCF-8202E81928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813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9DBB-D4D8-4F54-BA0E-C1416C1792B8}" type="datetime1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 Korea-Japan Joint Summer School, Jul. 27-30, 2010, Suwon, Korea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50B2-7D15-43FB-AAEB-5909CAD8E9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886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0E04-F232-4244-8D20-A9857E2DC48E}" type="datetime1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 Korea-Japan Joint Summer School, Jul. 27-30, 2010, Suwon, Korea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99EA-FAC3-44DF-9054-35DF0C2611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988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4317-01DA-4406-B989-8C0177880D31}" type="datetime1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 Korea-Japan Joint Summer School, Jul. 27-30, 2010, Suwon, Korea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F3B6-060F-4CA2-A25E-5BD321912A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24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90A8-359D-4786-8726-EBE198200012}" type="datetime1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 Korea-Japan Joint Summer School, Jul. 27-30, 2010, Suwon, Korea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732A2-B379-434C-B363-819F72E097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706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2EC0-C984-455E-B29D-90AF69A80232}" type="datetime1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 Korea-Japan Joint Summer School, Jul. 27-30, 2010, Suwon, Korea</a:t>
            </a: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8A9A-875F-48B2-A293-AD32521436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420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4792-4FA9-42E9-AF4F-12F11097A9A4}" type="datetime1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 Korea-Japan Joint Summer School, Jul. 27-30, 2010, Suwon, Korea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C1F1-CD1C-475E-8D80-A9BA3DB5C3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765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0A6E-0964-4C61-8E18-9EF0B9B14B99}" type="datetime1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 Korea-Japan Joint Summer School, Jul. 27-30, 2010, Suwon, Korea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1C31-51A1-4E06-958F-CA36730DB6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377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3529-D7F6-4DCB-99C1-3BA64BE78CDC}" type="datetime1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 Korea-Japan Joint Summer School, Jul. 27-30, 2010, Suwon, Korea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ADACF-A0FA-4747-8D37-E40D3D49EF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494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B4FD-6D53-48C2-B359-6A684F4623CC}" type="datetime1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 Korea-Japan Joint Summer School, Jul. 27-30, 2010, Suwon, Korea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3239F-930E-4300-9DA4-228DE05605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130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E40D54-C7DE-40E3-B88A-5112EAC8A79C}" type="datetime1">
              <a:rPr lang="ja-JP" altLang="en-US"/>
              <a:pPr>
                <a:defRPr/>
              </a:pPr>
              <a:t>2019/11/29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2010 Korea-Japan Joint Summer School, Jul. 27-30, 2010, Suwon, Korea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AE71539-CE04-48B5-9285-493B0B98EE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ukawanet.com/archives/393019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0" y="188913"/>
            <a:ext cx="91440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sz="2000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sp>
        <p:nvSpPr>
          <p:cNvPr id="2051" name="テキスト ボックス 10"/>
          <p:cNvSpPr txBox="1">
            <a:spLocks noChangeArrowheads="1"/>
          </p:cNvSpPr>
          <p:nvPr/>
        </p:nvSpPr>
        <p:spPr bwMode="auto">
          <a:xfrm>
            <a:off x="0" y="2630488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400" b="1" dirty="0">
                <a:solidFill>
                  <a:schemeClr val="tx2"/>
                </a:solidFill>
                <a:latin typeface="Arial" charset="0"/>
              </a:rPr>
              <a:t>A Consideration on Nuclear Data Needs for 1F Decommissioning</a:t>
            </a:r>
          </a:p>
        </p:txBody>
      </p:sp>
      <p:pic>
        <p:nvPicPr>
          <p:cNvPr id="2052" name="Picture 9" descr="log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229350"/>
            <a:ext cx="895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 bwMode="auto">
          <a:xfrm>
            <a:off x="0" y="5572125"/>
            <a:ext cx="9144000" cy="80021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Tokio Fukahori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i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Japan Atomic Energy Agency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6038CC9A-1BD1-4910-9C2E-2EAB25206CE3}"/>
              </a:ext>
            </a:extLst>
          </p:cNvPr>
          <p:cNvCxnSpPr/>
          <p:nvPr/>
        </p:nvCxnSpPr>
        <p:spPr>
          <a:xfrm>
            <a:off x="179512" y="3284984"/>
            <a:ext cx="4320480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800" b="1" dirty="0">
                <a:solidFill>
                  <a:schemeClr val="tx2"/>
                </a:solidFill>
                <a:latin typeface="Arial" charset="0"/>
              </a:rPr>
              <a:t>CLADS –R&amp;D Examples- (1/2)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9</a:t>
            </a:fld>
            <a:endParaRPr lang="ja-JP" altLang="en-US" sz="14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E9773FF-045C-473E-B498-769BE6320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7563906" y="3851578"/>
            <a:ext cx="1484142" cy="165998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F450D9C-1504-4A4F-8BFC-1815F45D4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4824098" y="3948810"/>
            <a:ext cx="1005840" cy="143490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24C0708-97EA-4414-AF5E-7264B18C8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gray">
          <a:xfrm>
            <a:off x="122128" y="4056820"/>
            <a:ext cx="3777175" cy="218049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BEA6BA-8E04-4C96-A7F9-360A72AD040F}"/>
              </a:ext>
            </a:extLst>
          </p:cNvPr>
          <p:cNvSpPr txBox="1"/>
          <p:nvPr/>
        </p:nvSpPr>
        <p:spPr bwMode="gray">
          <a:xfrm>
            <a:off x="149127" y="1509968"/>
            <a:ext cx="4259543" cy="2110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1292" b="1" dirty="0">
                <a:solidFill>
                  <a:srgbClr val="232323"/>
                </a:solidFill>
              </a:rPr>
              <a:t>【Objective】  </a:t>
            </a:r>
            <a:r>
              <a:rPr lang="en-US" altLang="ja-JP" sz="1292" dirty="0">
                <a:solidFill>
                  <a:srgbClr val="232323"/>
                </a:solidFill>
              </a:rPr>
              <a:t>Estimation of the characteristics of fuel debris in the reactor using simulated fuel debris, and establish methods for handling and analysis of actual debris towards decom-missioning work for the removal and storage of fuel debris.</a:t>
            </a:r>
          </a:p>
          <a:p>
            <a:pPr>
              <a:lnSpc>
                <a:spcPct val="90000"/>
              </a:lnSpc>
              <a:spcBef>
                <a:spcPts val="1108"/>
              </a:spcBef>
            </a:pPr>
            <a:r>
              <a:rPr lang="en-US" altLang="ja-JP" sz="1292" b="1" dirty="0">
                <a:solidFill>
                  <a:srgbClr val="232323"/>
                </a:solidFill>
              </a:rPr>
              <a:t>【Main research theme】</a:t>
            </a:r>
          </a:p>
          <a:p>
            <a:pPr>
              <a:lnSpc>
                <a:spcPct val="90000"/>
              </a:lnSpc>
            </a:pPr>
            <a:r>
              <a:rPr lang="en-US" altLang="ja-JP" sz="1292" dirty="0">
                <a:solidFill>
                  <a:srgbClr val="0E0EFF"/>
                </a:solidFill>
              </a:rPr>
              <a:t>(1) Evaluation of fuel debris characteristics in the reactor</a:t>
            </a:r>
          </a:p>
          <a:p>
            <a:pPr marL="166158">
              <a:lnSpc>
                <a:spcPct val="90000"/>
              </a:lnSpc>
            </a:pPr>
            <a:r>
              <a:rPr lang="en-US" altLang="ja-JP" sz="1292" dirty="0">
                <a:solidFill>
                  <a:srgbClr val="232323"/>
                </a:solidFill>
              </a:rPr>
              <a:t>Estimate the characteristics considering the idiosyncratic reactions of Fukushima Daiichi NPS, and update with the latest information.</a:t>
            </a:r>
            <a:endParaRPr lang="ja-JP" altLang="en-US" sz="1292" dirty="0">
              <a:solidFill>
                <a:srgbClr val="232323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ja-JP" sz="1292" dirty="0">
                <a:solidFill>
                  <a:srgbClr val="0E0EFF"/>
                </a:solidFill>
              </a:rPr>
              <a:t>(2) Analytical technologies for fuel debris</a:t>
            </a:r>
          </a:p>
          <a:p>
            <a:pPr marL="166158">
              <a:lnSpc>
                <a:spcPct val="90000"/>
              </a:lnSpc>
            </a:pPr>
            <a:r>
              <a:rPr lang="en-US" altLang="ja-JP" sz="1292" dirty="0">
                <a:solidFill>
                  <a:srgbClr val="232323"/>
                </a:solidFill>
              </a:rPr>
              <a:t>Establish analytical technologies and transportation method to develop a system for early debris analysis.</a:t>
            </a:r>
            <a:endParaRPr lang="ja-JP" altLang="en-US" sz="1292" dirty="0">
              <a:solidFill>
                <a:srgbClr val="232323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205F5CC-9113-4378-9246-CFA7F316780E}"/>
              </a:ext>
            </a:extLst>
          </p:cNvPr>
          <p:cNvSpPr/>
          <p:nvPr/>
        </p:nvSpPr>
        <p:spPr bwMode="gray">
          <a:xfrm>
            <a:off x="65561" y="1327446"/>
            <a:ext cx="4401390" cy="4995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84406" tIns="42203" rIns="84406" bIns="422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7925" indent="-87925" algn="dist" defTabSz="844083"/>
            <a:endParaRPr lang="ja-JP" altLang="en-US" sz="1108" b="1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432B7FD-D958-4032-914E-A21B1A1623DC}"/>
              </a:ext>
            </a:extLst>
          </p:cNvPr>
          <p:cNvSpPr/>
          <p:nvPr/>
        </p:nvSpPr>
        <p:spPr bwMode="gray">
          <a:xfrm>
            <a:off x="4651209" y="1323568"/>
            <a:ext cx="4401390" cy="499981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84406" tIns="42203" rIns="84406" bIns="422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7925" indent="-87925" algn="dist" defTabSz="844083"/>
            <a:endParaRPr lang="ja-JP" altLang="en-US" sz="1108" b="1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C31289D-6F45-4092-BF75-5CCCD17A0978}"/>
              </a:ext>
            </a:extLst>
          </p:cNvPr>
          <p:cNvSpPr/>
          <p:nvPr/>
        </p:nvSpPr>
        <p:spPr bwMode="gray">
          <a:xfrm>
            <a:off x="180305" y="1195561"/>
            <a:ext cx="2668956" cy="244059"/>
          </a:xfrm>
          <a:prstGeom prst="rect">
            <a:avLst/>
          </a:prstGeom>
          <a:solidFill>
            <a:srgbClr val="FFFF00"/>
          </a:solidFill>
        </p:spPr>
        <p:txBody>
          <a:bodyPr wrap="none" tIns="16615" bIns="0">
            <a:noAutofit/>
          </a:bodyPr>
          <a:lstStyle/>
          <a:p>
            <a:r>
              <a:rPr lang="en-US" altLang="ja-JP" sz="1477" b="1" dirty="0"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Fuel Debris Characterization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D369FF3-6600-408F-9291-07499D2AA324}"/>
              </a:ext>
            </a:extLst>
          </p:cNvPr>
          <p:cNvSpPr/>
          <p:nvPr/>
        </p:nvSpPr>
        <p:spPr bwMode="gray">
          <a:xfrm>
            <a:off x="4740010" y="1195561"/>
            <a:ext cx="2900025" cy="244059"/>
          </a:xfrm>
          <a:prstGeom prst="rect">
            <a:avLst/>
          </a:prstGeom>
          <a:solidFill>
            <a:srgbClr val="FFFF00"/>
          </a:solidFill>
        </p:spPr>
        <p:txBody>
          <a:bodyPr wrap="none" tIns="16615" bIns="0">
            <a:noAutofit/>
          </a:bodyPr>
          <a:lstStyle/>
          <a:p>
            <a:r>
              <a:rPr lang="en-US" altLang="ja-JP" sz="1477" b="1" dirty="0"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Evaluation of dose distribution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01BBB33-CAC4-4692-BF06-B483C5E34C75}"/>
              </a:ext>
            </a:extLst>
          </p:cNvPr>
          <p:cNvSpPr/>
          <p:nvPr/>
        </p:nvSpPr>
        <p:spPr bwMode="gray">
          <a:xfrm>
            <a:off x="97146" y="3975304"/>
            <a:ext cx="1865138" cy="1293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7925" indent="-87925" defTabSz="844083"/>
            <a:endParaRPr lang="ja-JP" altLang="en-US" sz="1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760669C-94A3-45CF-A1E5-83E33F144772}"/>
              </a:ext>
            </a:extLst>
          </p:cNvPr>
          <p:cNvSpPr txBox="1"/>
          <p:nvPr/>
        </p:nvSpPr>
        <p:spPr bwMode="gray">
          <a:xfrm>
            <a:off x="4722133" y="1509969"/>
            <a:ext cx="4259543" cy="17529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1292" b="1" dirty="0">
                <a:solidFill>
                  <a:srgbClr val="232323"/>
                </a:solidFill>
              </a:rPr>
              <a:t>【Objective】  </a:t>
            </a:r>
            <a:r>
              <a:rPr lang="en-US" altLang="ja-JP" sz="1292" dirty="0">
                <a:solidFill>
                  <a:srgbClr val="232323"/>
                </a:solidFill>
              </a:rPr>
              <a:t>Contributing to the optimization of</a:t>
            </a:r>
            <a:r>
              <a:rPr lang="ja-JP" altLang="en-US" sz="1292" dirty="0">
                <a:solidFill>
                  <a:srgbClr val="232323"/>
                </a:solidFill>
              </a:rPr>
              <a:t> </a:t>
            </a:r>
            <a:r>
              <a:rPr lang="en-US" altLang="ja-JP" sz="1292" dirty="0">
                <a:solidFill>
                  <a:srgbClr val="232323"/>
                </a:solidFill>
              </a:rPr>
              <a:t>decom-missioning procedures and to nuclear material accountancy of retrieved fuel debris.</a:t>
            </a:r>
          </a:p>
          <a:p>
            <a:pPr>
              <a:lnSpc>
                <a:spcPct val="90000"/>
              </a:lnSpc>
            </a:pPr>
            <a:endParaRPr lang="en-US" altLang="ja-JP" sz="1292" dirty="0">
              <a:solidFill>
                <a:srgbClr val="232323"/>
              </a:solidFill>
            </a:endParaRPr>
          </a:p>
          <a:p>
            <a:pPr>
              <a:lnSpc>
                <a:spcPct val="90000"/>
              </a:lnSpc>
              <a:spcBef>
                <a:spcPts val="1108"/>
              </a:spcBef>
            </a:pPr>
            <a:r>
              <a:rPr lang="en-US" altLang="ja-JP" sz="1292" b="1" dirty="0">
                <a:solidFill>
                  <a:srgbClr val="232323"/>
                </a:solidFill>
              </a:rPr>
              <a:t>【Main research theme】</a:t>
            </a:r>
          </a:p>
          <a:p>
            <a:pPr>
              <a:lnSpc>
                <a:spcPct val="90000"/>
              </a:lnSpc>
            </a:pPr>
            <a:r>
              <a:rPr lang="ja-JP" altLang="en-US" sz="1292" dirty="0">
                <a:solidFill>
                  <a:srgbClr val="0E0EFF"/>
                </a:solidFill>
              </a:rPr>
              <a:t>・</a:t>
            </a:r>
            <a:r>
              <a:rPr lang="en-US" altLang="ja-JP" sz="1292" dirty="0">
                <a:solidFill>
                  <a:srgbClr val="0E0EFF"/>
                </a:solidFill>
              </a:rPr>
              <a:t>Evaluation of dose distribution</a:t>
            </a:r>
          </a:p>
          <a:p>
            <a:pPr marL="166158">
              <a:lnSpc>
                <a:spcPct val="90000"/>
              </a:lnSpc>
            </a:pPr>
            <a:r>
              <a:rPr lang="en-US" altLang="ja-JP" sz="1292" dirty="0">
                <a:solidFill>
                  <a:srgbClr val="232323"/>
                </a:solidFill>
              </a:rPr>
              <a:t>Evolution of the dose rate distribution in PCV of Fukushima Daiichi NPS based on simulation of accident, experiments and measured values in internal investigations.</a:t>
            </a:r>
            <a:endParaRPr lang="ja-JP" altLang="en-US" sz="1292" dirty="0">
              <a:solidFill>
                <a:srgbClr val="232323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E81403-2771-4359-9888-AF43E877E6BB}"/>
              </a:ext>
            </a:extLst>
          </p:cNvPr>
          <p:cNvSpPr txBox="1"/>
          <p:nvPr/>
        </p:nvSpPr>
        <p:spPr bwMode="gray">
          <a:xfrm>
            <a:off x="4722400" y="5396412"/>
            <a:ext cx="1714903" cy="715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1292" dirty="0">
                <a:solidFill>
                  <a:srgbClr val="232323"/>
                </a:solidFill>
              </a:rPr>
              <a:t>Calculation of 3D-dose</a:t>
            </a:r>
          </a:p>
          <a:p>
            <a:pPr>
              <a:lnSpc>
                <a:spcPct val="90000"/>
              </a:lnSpc>
            </a:pPr>
            <a:r>
              <a:rPr lang="en-US" altLang="ja-JP" sz="1292" dirty="0">
                <a:solidFill>
                  <a:srgbClr val="232323"/>
                </a:solidFill>
              </a:rPr>
              <a:t>rate distribution</a:t>
            </a:r>
          </a:p>
          <a:p>
            <a:pPr>
              <a:lnSpc>
                <a:spcPct val="90000"/>
              </a:lnSpc>
            </a:pPr>
            <a:r>
              <a:rPr lang="en-US" altLang="ja-JP" sz="1292" dirty="0">
                <a:solidFill>
                  <a:srgbClr val="232323"/>
                </a:solidFill>
              </a:rPr>
              <a:t>(Monte Carlo calculation</a:t>
            </a:r>
          </a:p>
          <a:p>
            <a:pPr>
              <a:lnSpc>
                <a:spcPct val="90000"/>
              </a:lnSpc>
            </a:pPr>
            <a:r>
              <a:rPr lang="en-US" altLang="ja-JP" sz="1292" dirty="0">
                <a:solidFill>
                  <a:srgbClr val="232323"/>
                </a:solidFill>
              </a:rPr>
              <a:t>code PHITS)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931DB70-D82C-45B3-A97D-C0CBDE7B0106}"/>
              </a:ext>
            </a:extLst>
          </p:cNvPr>
          <p:cNvSpPr txBox="1"/>
          <p:nvPr/>
        </p:nvSpPr>
        <p:spPr bwMode="gray">
          <a:xfrm>
            <a:off x="7497661" y="5547018"/>
            <a:ext cx="1629837" cy="357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1292" dirty="0">
                <a:solidFill>
                  <a:srgbClr val="232323"/>
                </a:solidFill>
              </a:rPr>
              <a:t>Evaluation of dose rate</a:t>
            </a:r>
          </a:p>
          <a:p>
            <a:pPr>
              <a:lnSpc>
                <a:spcPct val="90000"/>
              </a:lnSpc>
            </a:pPr>
            <a:r>
              <a:rPr lang="en-US" altLang="ja-JP" sz="1292" dirty="0">
                <a:solidFill>
                  <a:srgbClr val="232323"/>
                </a:solidFill>
              </a:rPr>
              <a:t>distribution in PCV</a:t>
            </a: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0B7D6D22-7E97-4A35-8A3A-6BD616BE723D}"/>
              </a:ext>
            </a:extLst>
          </p:cNvPr>
          <p:cNvSpPr/>
          <p:nvPr/>
        </p:nvSpPr>
        <p:spPr bwMode="gray">
          <a:xfrm>
            <a:off x="5940502" y="4740420"/>
            <a:ext cx="1600772" cy="252030"/>
          </a:xfrm>
          <a:prstGeom prst="rightArrow">
            <a:avLst/>
          </a:prstGeom>
          <a:solidFill>
            <a:srgbClr val="119BF0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7925" indent="-87925" defTabSz="844083"/>
            <a:endParaRPr lang="ja-JP" altLang="en-US" sz="1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14F9454-0E1D-4BD1-BDED-1C28E45D48B5}"/>
              </a:ext>
            </a:extLst>
          </p:cNvPr>
          <p:cNvSpPr txBox="1"/>
          <p:nvPr/>
        </p:nvSpPr>
        <p:spPr bwMode="gray">
          <a:xfrm>
            <a:off x="5707876" y="3574693"/>
            <a:ext cx="2193169" cy="2812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1015" dirty="0">
                <a:solidFill>
                  <a:srgbClr val="232323"/>
                </a:solidFill>
              </a:rPr>
              <a:t>Reflection of available output of</a:t>
            </a:r>
          </a:p>
          <a:p>
            <a:pPr>
              <a:lnSpc>
                <a:spcPct val="90000"/>
              </a:lnSpc>
            </a:pPr>
            <a:r>
              <a:rPr lang="en-US" altLang="ja-JP" sz="1015" dirty="0">
                <a:solidFill>
                  <a:srgbClr val="232323"/>
                </a:solidFill>
              </a:rPr>
              <a:t>JAEA, TEPCO, IRID, OECD/NEA, etc.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D5BE433-EE8A-4F87-976C-7A3EE7158B7D}"/>
              </a:ext>
            </a:extLst>
          </p:cNvPr>
          <p:cNvSpPr txBox="1"/>
          <p:nvPr/>
        </p:nvSpPr>
        <p:spPr bwMode="gray">
          <a:xfrm>
            <a:off x="5857703" y="3883515"/>
            <a:ext cx="1692230" cy="805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969" dirty="0">
                <a:solidFill>
                  <a:srgbClr val="232323"/>
                </a:solidFill>
              </a:rPr>
              <a:t>・</a:t>
            </a:r>
            <a:r>
              <a:rPr lang="en-US" altLang="ja-JP" sz="969" dirty="0">
                <a:solidFill>
                  <a:srgbClr val="232323"/>
                </a:solidFill>
              </a:rPr>
              <a:t>Fuel burnup calculation,</a:t>
            </a:r>
          </a:p>
          <a:p>
            <a:pPr>
              <a:lnSpc>
                <a:spcPct val="90000"/>
              </a:lnSpc>
            </a:pPr>
            <a:r>
              <a:rPr lang="ja-JP" altLang="en-US" sz="969" dirty="0">
                <a:solidFill>
                  <a:srgbClr val="232323"/>
                </a:solidFill>
              </a:rPr>
              <a:t>・</a:t>
            </a:r>
            <a:r>
              <a:rPr lang="en-US" altLang="ja-JP" sz="969" dirty="0">
                <a:solidFill>
                  <a:srgbClr val="232323"/>
                </a:solidFill>
              </a:rPr>
              <a:t>Activation calculation,</a:t>
            </a:r>
          </a:p>
          <a:p>
            <a:pPr>
              <a:lnSpc>
                <a:spcPct val="90000"/>
              </a:lnSpc>
            </a:pPr>
            <a:r>
              <a:rPr lang="ja-JP" altLang="en-US" sz="969" dirty="0">
                <a:solidFill>
                  <a:srgbClr val="232323"/>
                </a:solidFill>
              </a:rPr>
              <a:t>・</a:t>
            </a:r>
            <a:r>
              <a:rPr lang="en-US" altLang="ja-JP" sz="969" dirty="0">
                <a:solidFill>
                  <a:srgbClr val="232323"/>
                </a:solidFill>
              </a:rPr>
              <a:t>Accident progression analysis,</a:t>
            </a:r>
          </a:p>
          <a:p>
            <a:pPr>
              <a:lnSpc>
                <a:spcPct val="90000"/>
              </a:lnSpc>
            </a:pPr>
            <a:r>
              <a:rPr lang="ja-JP" altLang="en-US" sz="969" dirty="0">
                <a:solidFill>
                  <a:srgbClr val="232323"/>
                </a:solidFill>
              </a:rPr>
              <a:t>・</a:t>
            </a:r>
            <a:r>
              <a:rPr lang="en-US" altLang="ja-JP" sz="969" dirty="0">
                <a:solidFill>
                  <a:srgbClr val="232323"/>
                </a:solidFill>
              </a:rPr>
              <a:t>PCV/RPV internal investigation,</a:t>
            </a:r>
          </a:p>
          <a:p>
            <a:pPr>
              <a:lnSpc>
                <a:spcPct val="90000"/>
              </a:lnSpc>
            </a:pPr>
            <a:r>
              <a:rPr lang="ja-JP" altLang="en-US" sz="969" dirty="0">
                <a:solidFill>
                  <a:srgbClr val="232323"/>
                </a:solidFill>
              </a:rPr>
              <a:t>・</a:t>
            </a:r>
            <a:r>
              <a:rPr lang="en-US" altLang="ja-JP" sz="969" dirty="0">
                <a:solidFill>
                  <a:srgbClr val="232323"/>
                </a:solidFill>
              </a:rPr>
              <a:t>FP behavior experiment,</a:t>
            </a:r>
          </a:p>
          <a:p>
            <a:pPr>
              <a:lnSpc>
                <a:spcPct val="90000"/>
              </a:lnSpc>
            </a:pPr>
            <a:r>
              <a:rPr lang="ja-JP" altLang="en-US" sz="969" dirty="0">
                <a:solidFill>
                  <a:srgbClr val="232323"/>
                </a:solidFill>
              </a:rPr>
              <a:t>・</a:t>
            </a:r>
            <a:r>
              <a:rPr lang="en-US" altLang="ja-JP" sz="969" dirty="0">
                <a:solidFill>
                  <a:srgbClr val="232323"/>
                </a:solidFill>
              </a:rPr>
              <a:t>Fuel debris characterization, </a:t>
            </a:r>
            <a:r>
              <a:rPr lang="en-US" altLang="ja-JP" sz="969" dirty="0" err="1">
                <a:solidFill>
                  <a:srgbClr val="232323"/>
                </a:solidFill>
              </a:rPr>
              <a:t>etc</a:t>
            </a:r>
            <a:endParaRPr lang="en-US" altLang="ja-JP" sz="969" dirty="0">
              <a:solidFill>
                <a:srgbClr val="232323"/>
              </a:solidFill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82B9542-BAAF-457C-8E42-7AC5B0E6A6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63194" y="4605956"/>
            <a:ext cx="731158" cy="4884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38FBC47-3C21-4FAB-AC38-3256DD473326}"/>
              </a:ext>
            </a:extLst>
          </p:cNvPr>
          <p:cNvGrpSpPr/>
          <p:nvPr/>
        </p:nvGrpSpPr>
        <p:grpSpPr bwMode="gray">
          <a:xfrm>
            <a:off x="3414814" y="4311130"/>
            <a:ext cx="1030154" cy="298543"/>
            <a:chOff x="3701250" y="4228365"/>
            <a:chExt cx="1116000" cy="323422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56192D5-871D-40FD-9FC6-CF77D9A997C1}"/>
                </a:ext>
              </a:extLst>
            </p:cNvPr>
            <p:cNvSpPr txBox="1"/>
            <p:nvPr/>
          </p:nvSpPr>
          <p:spPr bwMode="gray">
            <a:xfrm>
              <a:off x="3701250" y="4228365"/>
              <a:ext cx="1116000" cy="3234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75000"/>
                </a:lnSpc>
              </a:pPr>
              <a:r>
                <a:rPr lang="en-US" altLang="ja-JP" sz="1292" b="1" dirty="0">
                  <a:ln w="381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International</a:t>
              </a:r>
            </a:p>
            <a:p>
              <a:pPr>
                <a:lnSpc>
                  <a:spcPct val="75000"/>
                </a:lnSpc>
              </a:pPr>
              <a:r>
                <a:rPr lang="en-US" altLang="ja-JP" sz="1292" b="1" dirty="0">
                  <a:ln w="381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Cooperation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B689E482-F80C-40DB-861B-91D6B0B9F347}"/>
                </a:ext>
              </a:extLst>
            </p:cNvPr>
            <p:cNvSpPr txBox="1"/>
            <p:nvPr/>
          </p:nvSpPr>
          <p:spPr bwMode="gray">
            <a:xfrm>
              <a:off x="3701250" y="4228365"/>
              <a:ext cx="1116000" cy="3234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75000"/>
                </a:lnSpc>
              </a:pPr>
              <a:r>
                <a:rPr lang="en-US" altLang="ja-JP" sz="1292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International</a:t>
              </a:r>
            </a:p>
            <a:p>
              <a:pPr>
                <a:lnSpc>
                  <a:spcPct val="75000"/>
                </a:lnSpc>
              </a:pPr>
              <a:r>
                <a:rPr lang="en-US" altLang="ja-JP" sz="1292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Cooperation</a:t>
              </a: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030636-249A-4E77-8B3D-632B85B9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Evaluation and Simulation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24311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800" b="1" dirty="0">
                <a:solidFill>
                  <a:schemeClr val="tx2"/>
                </a:solidFill>
                <a:latin typeface="Arial" charset="0"/>
              </a:rPr>
              <a:t>CLADS –R&amp;D Examples- (2/2)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10</a:t>
            </a:fld>
            <a:endParaRPr lang="ja-JP" altLang="en-US" sz="1400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1999FFC-7AE0-47FF-94E5-F4467D01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Radiolysis of Waste and Fuel Debris</a:t>
            </a:r>
            <a:endParaRPr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2651C2-A5CE-4263-AC72-7F64D2E42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2" y="1053866"/>
            <a:ext cx="8388350" cy="54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3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Nuclear Data Needs for 1F Decommissioning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Understanding Accident Development</a:t>
            </a:r>
            <a:endParaRPr lang="en-US" altLang="ja-JP" sz="2400" dirty="0"/>
          </a:p>
        </p:txBody>
      </p: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11</a:t>
            </a:fld>
            <a:endParaRPr lang="ja-JP" altLang="en-US" sz="1400" dirty="0"/>
          </a:p>
        </p:txBody>
      </p:sp>
      <p:sp>
        <p:nvSpPr>
          <p:cNvPr id="15" name="テキスト ボックス 16"/>
          <p:cNvSpPr txBox="1">
            <a:spLocks noChangeArrowheads="1"/>
          </p:cNvSpPr>
          <p:nvPr/>
        </p:nvSpPr>
        <p:spPr bwMode="auto">
          <a:xfrm>
            <a:off x="323850" y="1125538"/>
            <a:ext cx="8821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charset="0"/>
                <a:cs typeface="Arial" charset="0"/>
              </a:rPr>
              <a:t>Final Burn-up (= Ordinally Burn-up Calculation)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Quantities Related to Fission Reaction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Fission Yields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Decay Data</a:t>
            </a:r>
          </a:p>
        </p:txBody>
      </p:sp>
      <p:sp>
        <p:nvSpPr>
          <p:cNvPr id="16" name="テキスト ボックス 16"/>
          <p:cNvSpPr txBox="1">
            <a:spLocks noChangeArrowheads="1"/>
          </p:cNvSpPr>
          <p:nvPr/>
        </p:nvSpPr>
        <p:spPr bwMode="auto">
          <a:xfrm>
            <a:off x="323850" y="3152689"/>
            <a:ext cx="8821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charset="0"/>
                <a:cs typeface="Arial" charset="0"/>
              </a:rPr>
              <a:t>Fuel Debris Composition (Melted Materials’ Transfer)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Fission Yields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Decay Data</a:t>
            </a:r>
          </a:p>
        </p:txBody>
      </p:sp>
      <p:sp>
        <p:nvSpPr>
          <p:cNvPr id="18" name="テキスト ボックス 16"/>
          <p:cNvSpPr txBox="1">
            <a:spLocks noChangeArrowheads="1"/>
          </p:cNvSpPr>
          <p:nvPr/>
        </p:nvSpPr>
        <p:spPr bwMode="auto">
          <a:xfrm>
            <a:off x="323850" y="4872062"/>
            <a:ext cx="8821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charset="0"/>
                <a:cs typeface="Arial" charset="0"/>
              </a:rPr>
              <a:t>Heat Reduction</a:t>
            </a:r>
            <a:r>
              <a:rPr lang="en-US" altLang="ja-JP" sz="2400" dirty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Fission Yields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Decay and Nuclear Structure Data </a:t>
            </a:r>
            <a:r>
              <a:rPr lang="ja-JP" altLang="en-US" sz="2000" dirty="0">
                <a:latin typeface="Arial" charset="0"/>
                <a:cs typeface="Arial" charset="0"/>
              </a:rPr>
              <a:t>　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20" name="対角する 2 つの角を丸めた四角形 2">
            <a:extLst>
              <a:ext uri="{FF2B5EF4-FFF2-40B4-BE49-F238E27FC236}">
                <a16:creationId xmlns:a16="http://schemas.microsoft.com/office/drawing/2014/main" id="{3AFD1B7D-0604-4D64-9E79-BA0A0982A81F}"/>
              </a:ext>
            </a:extLst>
          </p:cNvPr>
          <p:cNvSpPr/>
          <p:nvPr/>
        </p:nvSpPr>
        <p:spPr>
          <a:xfrm rot="19862615">
            <a:off x="4166793" y="3010961"/>
            <a:ext cx="3816424" cy="866120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I think current nuclear data </a:t>
            </a:r>
            <a:r>
              <a:rPr lang="en-US" altLang="ja-JP" sz="2400" dirty="0">
                <a:solidFill>
                  <a:srgbClr val="FF0000"/>
                </a:solidFill>
              </a:rPr>
              <a:t>have</a:t>
            </a:r>
            <a:r>
              <a:rPr kumimoji="1" lang="en-US" altLang="ja-JP" sz="2400" dirty="0">
                <a:solidFill>
                  <a:srgbClr val="FF0000"/>
                </a:solidFill>
              </a:rPr>
              <a:t> enough accuracy.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7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Nuclear Data Needs for 1F Decommissioning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Understanding Current Situation inside Reactor</a:t>
            </a:r>
            <a:endParaRPr lang="en-US" altLang="ja-JP" sz="2400" dirty="0"/>
          </a:p>
        </p:txBody>
      </p: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12</a:t>
            </a:fld>
            <a:endParaRPr lang="ja-JP" altLang="en-US" sz="1400" dirty="0"/>
          </a:p>
        </p:txBody>
      </p:sp>
      <p:sp>
        <p:nvSpPr>
          <p:cNvPr id="16" name="テキスト ボックス 16"/>
          <p:cNvSpPr txBox="1">
            <a:spLocks noChangeArrowheads="1"/>
          </p:cNvSpPr>
          <p:nvPr/>
        </p:nvSpPr>
        <p:spPr bwMode="auto">
          <a:xfrm>
            <a:off x="323528" y="1152118"/>
            <a:ext cx="8821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charset="0"/>
                <a:cs typeface="Arial" charset="0"/>
              </a:rPr>
              <a:t>Source Term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Quantities Related to Fission Reaction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Fission Yields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Decay Data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323850" y="4996333"/>
            <a:ext cx="8821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charset="0"/>
                <a:cs typeface="Arial" charset="0"/>
              </a:rPr>
              <a:t>Radiation Shielding</a:t>
            </a:r>
            <a:r>
              <a:rPr lang="en-US" altLang="ja-JP" sz="2400" dirty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Fission Yields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Total Cross Section for Structural Materials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Decay and Nuclear Structure Data</a:t>
            </a:r>
            <a:r>
              <a:rPr lang="ja-JP" altLang="en-US" sz="2000" dirty="0">
                <a:latin typeface="Arial" charset="0"/>
                <a:cs typeface="Arial" charset="0"/>
              </a:rPr>
              <a:t>　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18" name="テキスト ボックス 16"/>
          <p:cNvSpPr txBox="1">
            <a:spLocks noChangeArrowheads="1"/>
          </p:cNvSpPr>
          <p:nvPr/>
        </p:nvSpPr>
        <p:spPr bwMode="auto">
          <a:xfrm>
            <a:off x="323850" y="3920112"/>
            <a:ext cx="8821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charset="0"/>
                <a:cs typeface="Arial" charset="0"/>
              </a:rPr>
              <a:t>Heat Reduction</a:t>
            </a:r>
            <a:r>
              <a:rPr lang="en-US" altLang="ja-JP" sz="2400" dirty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Fission Yields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Decay and Nuclear Structure Data </a:t>
            </a:r>
            <a:r>
              <a:rPr lang="ja-JP" altLang="en-US" sz="2000" dirty="0">
                <a:latin typeface="Arial" charset="0"/>
                <a:cs typeface="Arial" charset="0"/>
              </a:rPr>
              <a:t>　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20" name="テキスト ボックス 16">
            <a:extLst>
              <a:ext uri="{FF2B5EF4-FFF2-40B4-BE49-F238E27FC236}">
                <a16:creationId xmlns:a16="http://schemas.microsoft.com/office/drawing/2014/main" id="{B4EE5943-A991-4E4D-9373-4D3624E18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36115"/>
            <a:ext cx="882173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charset="0"/>
                <a:cs typeface="Arial" charset="0"/>
              </a:rPr>
              <a:t>Criticality Management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Quantities Related to Fission Reaction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Fission Yields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1800" dirty="0">
                <a:solidFill>
                  <a:srgbClr val="FF0000"/>
                </a:solidFill>
                <a:latin typeface="Arial" charset="0"/>
                <a:cs typeface="Arial" charset="0"/>
              </a:rPr>
              <a:t>High Energy Gamma Production from Capture State </a:t>
            </a:r>
            <a:r>
              <a:rPr lang="en-US" altLang="ja-JP" sz="1800" dirty="0">
                <a:solidFill>
                  <a:srgbClr val="FF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Capture Credit </a:t>
            </a:r>
            <a:endParaRPr lang="en-US" altLang="ja-JP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63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Nuclear Data Needs for 1F Decommissioning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Waste Management of Rubble and Fuel Debris</a:t>
            </a:r>
            <a:endParaRPr lang="en-US" altLang="ja-JP" sz="2400" dirty="0"/>
          </a:p>
        </p:txBody>
      </p: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13</a:t>
            </a:fld>
            <a:endParaRPr lang="ja-JP" altLang="en-US" sz="1400" dirty="0"/>
          </a:p>
        </p:txBody>
      </p:sp>
      <p:sp>
        <p:nvSpPr>
          <p:cNvPr id="15" name="テキスト ボックス 16"/>
          <p:cNvSpPr txBox="1">
            <a:spLocks noChangeArrowheads="1"/>
          </p:cNvSpPr>
          <p:nvPr/>
        </p:nvSpPr>
        <p:spPr bwMode="auto">
          <a:xfrm>
            <a:off x="323850" y="1125538"/>
            <a:ext cx="8821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charset="0"/>
                <a:cs typeface="Arial" charset="0"/>
              </a:rPr>
              <a:t>Criticality Management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Quantities Related to Fission Reaction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Fission Yields</a:t>
            </a:r>
            <a:r>
              <a:rPr lang="ja-JP" altLang="en-US" sz="2000" dirty="0">
                <a:latin typeface="Arial" charset="0"/>
                <a:cs typeface="Arial" charset="0"/>
              </a:rPr>
              <a:t>　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16" name="テキスト ボックス 16"/>
          <p:cNvSpPr txBox="1">
            <a:spLocks noChangeArrowheads="1"/>
          </p:cNvSpPr>
          <p:nvPr/>
        </p:nvSpPr>
        <p:spPr bwMode="auto">
          <a:xfrm>
            <a:off x="323850" y="2240235"/>
            <a:ext cx="8821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charset="0"/>
                <a:cs typeface="Arial" charset="0"/>
              </a:rPr>
              <a:t>Fuel Debris Composition and Radiation Production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Fission Related Nuclear Data for Burn-up Calculation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Fission Yields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Activation Cross Section for Structural Materials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323850" y="3662709"/>
            <a:ext cx="8821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charset="0"/>
                <a:cs typeface="Arial" charset="0"/>
              </a:rPr>
              <a:t>Radiation Shielding and Heat Reduction </a:t>
            </a:r>
            <a:endParaRPr lang="en-US" altLang="ja-JP" sz="2400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Fission Yields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Decay and Nuclear Structure Data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Total Cross Section for Structural Materials</a:t>
            </a:r>
            <a:r>
              <a:rPr lang="ja-JP" altLang="en-US" sz="2000" dirty="0">
                <a:latin typeface="Arial" charset="0"/>
                <a:cs typeface="Arial" charset="0"/>
              </a:rPr>
              <a:t>　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19" name="テキスト ボックス 16"/>
          <p:cNvSpPr txBox="1">
            <a:spLocks noChangeArrowheads="1"/>
          </p:cNvSpPr>
          <p:nvPr/>
        </p:nvSpPr>
        <p:spPr bwMode="auto">
          <a:xfrm>
            <a:off x="323850" y="5085184"/>
            <a:ext cx="8821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charset="0"/>
                <a:cs typeface="Arial" charset="0"/>
              </a:rPr>
              <a:t>Radiolysis</a:t>
            </a:r>
            <a:endParaRPr lang="en-US" altLang="ja-JP" sz="2400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Fission Yields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Arial" charset="0"/>
                <a:cs typeface="Arial" charset="0"/>
              </a:rPr>
              <a:t>Decay and Nuclear Structure Data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000" dirty="0">
                <a:solidFill>
                  <a:srgbClr val="FF0000"/>
                </a:solidFill>
                <a:latin typeface="Arial" charset="0"/>
                <a:cs typeface="Arial" charset="0"/>
              </a:rPr>
              <a:t>Emitted Particle Spectra (especially for Alpha-particle) </a:t>
            </a:r>
            <a:r>
              <a:rPr lang="ja-JP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38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Nuclear Data Needs for 1F Decommissioning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Summary</a:t>
            </a:r>
            <a:endParaRPr lang="en-US" altLang="ja-JP" sz="2400" dirty="0"/>
          </a:p>
        </p:txBody>
      </p: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14</a:t>
            </a:fld>
            <a:endParaRPr lang="ja-JP" altLang="en-US" sz="1400" dirty="0"/>
          </a:p>
        </p:txBody>
      </p:sp>
      <p:sp>
        <p:nvSpPr>
          <p:cNvPr id="16" name="テキスト ボックス 16"/>
          <p:cNvSpPr txBox="1">
            <a:spLocks noChangeArrowheads="1"/>
          </p:cNvSpPr>
          <p:nvPr/>
        </p:nvSpPr>
        <p:spPr bwMode="auto">
          <a:xfrm>
            <a:off x="323528" y="1152118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latin typeface="Arial" charset="0"/>
                <a:cs typeface="Arial" charset="0"/>
              </a:rPr>
              <a:t>Quantities Related to Fission Reaction </a:t>
            </a:r>
          </a:p>
        </p:txBody>
      </p:sp>
      <p:sp>
        <p:nvSpPr>
          <p:cNvPr id="20" name="テキスト ボックス 16">
            <a:extLst>
              <a:ext uri="{FF2B5EF4-FFF2-40B4-BE49-F238E27FC236}">
                <a16:creationId xmlns:a16="http://schemas.microsoft.com/office/drawing/2014/main" id="{B4EE5943-A991-4E4D-9373-4D3624E18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24" y="4429673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solidFill>
                  <a:srgbClr val="FF0000"/>
                </a:solidFill>
                <a:latin typeface="Arial" charset="0"/>
                <a:cs typeface="Arial" charset="0"/>
              </a:rPr>
              <a:t>High Energy Gamma Production from Capture State</a:t>
            </a:r>
          </a:p>
        </p:txBody>
      </p:sp>
      <p:sp>
        <p:nvSpPr>
          <p:cNvPr id="23" name="テキスト ボックス 16">
            <a:extLst>
              <a:ext uri="{FF2B5EF4-FFF2-40B4-BE49-F238E27FC236}">
                <a16:creationId xmlns:a16="http://schemas.microsoft.com/office/drawing/2014/main" id="{D504AC2D-6818-4E1D-840C-B29E9669F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4" y="3774162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latin typeface="Arial" charset="0"/>
                <a:cs typeface="Arial" charset="0"/>
              </a:rPr>
              <a:t>Activation Cross Section for Structural Materials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4C0BE0-A80E-4E3E-8284-C64CBEFCD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4" y="3118651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latin typeface="Arial" charset="0"/>
                <a:cs typeface="Arial" charset="0"/>
              </a:rPr>
              <a:t>Total Cross Section for Structural Materials</a:t>
            </a:r>
            <a:r>
              <a:rPr lang="ja-JP" altLang="en-US" sz="2400" dirty="0">
                <a:latin typeface="Arial" charset="0"/>
                <a:cs typeface="Arial" charset="0"/>
              </a:rPr>
              <a:t>　</a:t>
            </a:r>
            <a:endParaRPr lang="en-US" altLang="ja-JP" sz="2400" dirty="0">
              <a:latin typeface="Arial" charset="0"/>
              <a:cs typeface="Arial" charset="0"/>
            </a:endParaRPr>
          </a:p>
        </p:txBody>
      </p:sp>
      <p:sp>
        <p:nvSpPr>
          <p:cNvPr id="25" name="テキスト ボックス 16">
            <a:extLst>
              <a:ext uri="{FF2B5EF4-FFF2-40B4-BE49-F238E27FC236}">
                <a16:creationId xmlns:a16="http://schemas.microsoft.com/office/drawing/2014/main" id="{D3C704CF-ABA9-4FFB-A41B-10328ABD1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85184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solidFill>
                  <a:srgbClr val="FF0000"/>
                </a:solidFill>
                <a:latin typeface="Arial" charset="0"/>
                <a:cs typeface="Arial" charset="0"/>
              </a:rPr>
              <a:t>Emitted Particle Spectra (especially for Alpha-particle) </a:t>
            </a:r>
            <a:r>
              <a:rPr lang="ja-JP" alt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　</a:t>
            </a:r>
            <a:endParaRPr lang="en-US" altLang="ja-JP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テキスト ボックス 16">
            <a:extLst>
              <a:ext uri="{FF2B5EF4-FFF2-40B4-BE49-F238E27FC236}">
                <a16:creationId xmlns:a16="http://schemas.microsoft.com/office/drawing/2014/main" id="{10328004-094C-4C3D-8687-07A493C3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4" y="1807629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latin typeface="Arial" charset="0"/>
                <a:cs typeface="Arial" charset="0"/>
              </a:rPr>
              <a:t>Fission Yields</a:t>
            </a:r>
          </a:p>
        </p:txBody>
      </p:sp>
      <p:sp>
        <p:nvSpPr>
          <p:cNvPr id="29" name="テキスト ボックス 16">
            <a:extLst>
              <a:ext uri="{FF2B5EF4-FFF2-40B4-BE49-F238E27FC236}">
                <a16:creationId xmlns:a16="http://schemas.microsoft.com/office/drawing/2014/main" id="{63C71FA7-AD97-428E-A75F-4A7EC870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4" y="2463140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latin typeface="Arial" charset="0"/>
                <a:cs typeface="Arial" charset="0"/>
              </a:rPr>
              <a:t>Decay and Nuclear Structure Data</a:t>
            </a:r>
            <a:r>
              <a:rPr lang="ja-JP" altLang="en-US" sz="2400" dirty="0">
                <a:latin typeface="Arial" charset="0"/>
                <a:cs typeface="Arial" charset="0"/>
              </a:rPr>
              <a:t>　</a:t>
            </a:r>
            <a:endParaRPr lang="en-US" altLang="ja-JP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0" y="333375"/>
            <a:ext cx="91440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Thank you for your attention!</a:t>
            </a:r>
          </a:p>
        </p:txBody>
      </p:sp>
      <p:pic>
        <p:nvPicPr>
          <p:cNvPr id="37891" name="Picture 9" descr="log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6068392"/>
            <a:ext cx="12668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図 5" descr="jend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692275" y="4149725"/>
            <a:ext cx="518477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400" b="1" dirty="0">
                <a:solidFill>
                  <a:srgbClr val="396FC7"/>
                </a:solidFill>
                <a:latin typeface="+mn-lt"/>
                <a:ea typeface="+mn-ea"/>
              </a:rPr>
              <a:t>is your good choice.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Peace of nuclear data with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Nuclear Data Needs for 1F Decommissioning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Summary</a:t>
            </a:r>
            <a:endParaRPr lang="en-US" altLang="ja-JP" sz="2400" dirty="0"/>
          </a:p>
        </p:txBody>
      </p: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1</a:t>
            </a:fld>
            <a:endParaRPr lang="ja-JP" altLang="en-US" sz="1400" dirty="0"/>
          </a:p>
        </p:txBody>
      </p:sp>
      <p:sp>
        <p:nvSpPr>
          <p:cNvPr id="16" name="テキスト ボックス 16"/>
          <p:cNvSpPr txBox="1">
            <a:spLocks noChangeArrowheads="1"/>
          </p:cNvSpPr>
          <p:nvPr/>
        </p:nvSpPr>
        <p:spPr bwMode="auto">
          <a:xfrm>
            <a:off x="323528" y="1152118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latin typeface="Arial" charset="0"/>
                <a:cs typeface="Arial" charset="0"/>
              </a:rPr>
              <a:t>Quantities Related to Fission Reaction </a:t>
            </a:r>
          </a:p>
        </p:txBody>
      </p:sp>
      <p:sp>
        <p:nvSpPr>
          <p:cNvPr id="20" name="テキスト ボックス 16">
            <a:extLst>
              <a:ext uri="{FF2B5EF4-FFF2-40B4-BE49-F238E27FC236}">
                <a16:creationId xmlns:a16="http://schemas.microsoft.com/office/drawing/2014/main" id="{B4EE5943-A991-4E4D-9373-4D3624E18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24" y="4429673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solidFill>
                  <a:srgbClr val="FF0000"/>
                </a:solidFill>
                <a:latin typeface="Arial" charset="0"/>
                <a:cs typeface="Arial" charset="0"/>
              </a:rPr>
              <a:t>High Energy Gamma Production from Capture State</a:t>
            </a:r>
          </a:p>
        </p:txBody>
      </p:sp>
      <p:sp>
        <p:nvSpPr>
          <p:cNvPr id="23" name="テキスト ボックス 16">
            <a:extLst>
              <a:ext uri="{FF2B5EF4-FFF2-40B4-BE49-F238E27FC236}">
                <a16:creationId xmlns:a16="http://schemas.microsoft.com/office/drawing/2014/main" id="{D504AC2D-6818-4E1D-840C-B29E9669F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4" y="3774162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latin typeface="Arial" charset="0"/>
                <a:cs typeface="Arial" charset="0"/>
              </a:rPr>
              <a:t>Activation Cross Section for Structural Materials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4C0BE0-A80E-4E3E-8284-C64CBEFCD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4" y="3118651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latin typeface="Arial" charset="0"/>
                <a:cs typeface="Arial" charset="0"/>
              </a:rPr>
              <a:t>Total Cross Section for Structural Materials</a:t>
            </a:r>
            <a:r>
              <a:rPr lang="ja-JP" altLang="en-US" sz="2400" dirty="0">
                <a:latin typeface="Arial" charset="0"/>
                <a:cs typeface="Arial" charset="0"/>
              </a:rPr>
              <a:t>　</a:t>
            </a:r>
            <a:endParaRPr lang="en-US" altLang="ja-JP" sz="2400" dirty="0">
              <a:latin typeface="Arial" charset="0"/>
              <a:cs typeface="Arial" charset="0"/>
            </a:endParaRPr>
          </a:p>
        </p:txBody>
      </p:sp>
      <p:sp>
        <p:nvSpPr>
          <p:cNvPr id="25" name="テキスト ボックス 16">
            <a:extLst>
              <a:ext uri="{FF2B5EF4-FFF2-40B4-BE49-F238E27FC236}">
                <a16:creationId xmlns:a16="http://schemas.microsoft.com/office/drawing/2014/main" id="{D3C704CF-ABA9-4FFB-A41B-10328ABD1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85184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solidFill>
                  <a:srgbClr val="FF0000"/>
                </a:solidFill>
                <a:latin typeface="Arial" charset="0"/>
                <a:cs typeface="Arial" charset="0"/>
              </a:rPr>
              <a:t>Emitted Particle Spectra (especially for Alpha-particle) </a:t>
            </a:r>
            <a:r>
              <a:rPr lang="ja-JP" alt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　</a:t>
            </a:r>
            <a:endParaRPr lang="en-US" altLang="ja-JP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テキスト ボックス 16">
            <a:extLst>
              <a:ext uri="{FF2B5EF4-FFF2-40B4-BE49-F238E27FC236}">
                <a16:creationId xmlns:a16="http://schemas.microsoft.com/office/drawing/2014/main" id="{10328004-094C-4C3D-8687-07A493C3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4" y="1807629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latin typeface="Arial" charset="0"/>
                <a:cs typeface="Arial" charset="0"/>
              </a:rPr>
              <a:t>Fission Yields</a:t>
            </a:r>
          </a:p>
        </p:txBody>
      </p:sp>
      <p:sp>
        <p:nvSpPr>
          <p:cNvPr id="29" name="テキスト ボックス 16">
            <a:extLst>
              <a:ext uri="{FF2B5EF4-FFF2-40B4-BE49-F238E27FC236}">
                <a16:creationId xmlns:a16="http://schemas.microsoft.com/office/drawing/2014/main" id="{63C71FA7-AD97-428E-A75F-4A7EC870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4" y="2463140"/>
            <a:ext cx="882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 dirty="0">
                <a:latin typeface="Arial" charset="0"/>
                <a:cs typeface="Arial" charset="0"/>
              </a:rPr>
              <a:t>Decay and Nuclear Structure Data</a:t>
            </a:r>
            <a:r>
              <a:rPr lang="ja-JP" altLang="en-US" sz="2400" dirty="0">
                <a:latin typeface="Arial" charset="0"/>
                <a:cs typeface="Arial" charset="0"/>
              </a:rPr>
              <a:t>　</a:t>
            </a:r>
            <a:endParaRPr lang="en-US" altLang="ja-JP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98728" y="1283369"/>
            <a:ext cx="8207218" cy="48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Now</a:t>
            </a:r>
            <a:r>
              <a:rPr lang="ja-JP" alt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I am working for Fukushima!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Where is the affected area people think?</a:t>
            </a:r>
            <a:endParaRPr lang="en-US" altLang="ja-JP" sz="2400" dirty="0"/>
          </a:p>
        </p:txBody>
      </p: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2</a:t>
            </a:fld>
            <a:endParaRPr lang="ja-JP" altLang="en-US" sz="1400" dirty="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gray">
          <a:xfrm>
            <a:off x="361093" y="1283369"/>
            <a:ext cx="1469194" cy="8006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 sz="1534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7" name="テキスト ボックス 11"/>
          <p:cNvSpPr txBox="1">
            <a:spLocks noChangeArrowheads="1"/>
          </p:cNvSpPr>
          <p:nvPr/>
        </p:nvSpPr>
        <p:spPr bwMode="gray">
          <a:xfrm>
            <a:off x="3199605" y="1283369"/>
            <a:ext cx="1482222" cy="8006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 sz="1534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8" name="テキスト ボックス 12"/>
          <p:cNvSpPr txBox="1">
            <a:spLocks noChangeArrowheads="1"/>
          </p:cNvSpPr>
          <p:nvPr/>
        </p:nvSpPr>
        <p:spPr bwMode="gray">
          <a:xfrm>
            <a:off x="5907842" y="1283369"/>
            <a:ext cx="1620084" cy="417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 sz="1534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9" name="テキスト ボックス 13"/>
          <p:cNvSpPr txBox="1">
            <a:spLocks noChangeArrowheads="1"/>
          </p:cNvSpPr>
          <p:nvPr/>
        </p:nvSpPr>
        <p:spPr bwMode="gray">
          <a:xfrm>
            <a:off x="348066" y="3919119"/>
            <a:ext cx="1482222" cy="8006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 sz="1534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20" name="テキスト ボックス 14"/>
          <p:cNvSpPr txBox="1">
            <a:spLocks noChangeArrowheads="1"/>
          </p:cNvSpPr>
          <p:nvPr/>
        </p:nvSpPr>
        <p:spPr bwMode="gray">
          <a:xfrm>
            <a:off x="3131840" y="3861048"/>
            <a:ext cx="1480774" cy="3614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534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21" name="テキスト ボックス 15"/>
          <p:cNvSpPr txBox="1">
            <a:spLocks noChangeArrowheads="1"/>
          </p:cNvSpPr>
          <p:nvPr/>
        </p:nvSpPr>
        <p:spPr bwMode="gray">
          <a:xfrm>
            <a:off x="6000480" y="3919119"/>
            <a:ext cx="1451840" cy="6668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HG明朝E" panose="02020909000000000000" pitchFamily="17" charset="-128"/>
                <a:cs typeface="Arial" panose="020B0604020202020204" pitchFamily="34" charset="0"/>
              </a:rPr>
              <a:t>From abroad</a:t>
            </a:r>
            <a:endParaRPr lang="ja-JP" altLang="en-US" sz="2000" b="1" dirty="0">
              <a:solidFill>
                <a:srgbClr val="FF0000"/>
              </a:solidFill>
              <a:latin typeface="Arial" panose="020B0604020202020204" pitchFamily="34" charset="0"/>
              <a:ea typeface="HG明朝E" panose="02020909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gray">
          <a:xfrm>
            <a:off x="6227258" y="6157869"/>
            <a:ext cx="2916742" cy="22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ja-JP" sz="852" dirty="0">
                <a:latin typeface="Calibri" panose="020F0502020204030204" pitchFamily="34" charset="0"/>
                <a:ea typeface="ＭＳ Ｐゴシック" panose="020B0600070205080204" pitchFamily="50" charset="-128"/>
                <a:hlinkClick r:id="rId4"/>
              </a:rPr>
              <a:t>http://www.yukawanet.com/archives/3930193.html</a:t>
            </a:r>
            <a:r>
              <a:rPr lang="ja-JP" altLang="ja-JP" sz="511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 </a:t>
            </a:r>
            <a:endParaRPr lang="ja-JP" altLang="ja-JP" sz="1534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3275856" y="5445224"/>
            <a:ext cx="524363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下カーブ矢印 3"/>
          <p:cNvSpPr/>
          <p:nvPr/>
        </p:nvSpPr>
        <p:spPr>
          <a:xfrm rot="20210800">
            <a:off x="3148108" y="4467242"/>
            <a:ext cx="1480869" cy="790699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楕円 22"/>
          <p:cNvSpPr/>
          <p:nvPr/>
        </p:nvSpPr>
        <p:spPr>
          <a:xfrm>
            <a:off x="955764" y="5174315"/>
            <a:ext cx="524363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カーブ矢印 23"/>
          <p:cNvSpPr/>
          <p:nvPr/>
        </p:nvSpPr>
        <p:spPr>
          <a:xfrm rot="20210800">
            <a:off x="884555" y="4455573"/>
            <a:ext cx="979405" cy="618968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楕円 24"/>
          <p:cNvSpPr/>
          <p:nvPr/>
        </p:nvSpPr>
        <p:spPr>
          <a:xfrm>
            <a:off x="7527925" y="1414610"/>
            <a:ext cx="56708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カーブ矢印 26"/>
          <p:cNvSpPr/>
          <p:nvPr/>
        </p:nvSpPr>
        <p:spPr>
          <a:xfrm rot="6829635">
            <a:off x="7598425" y="2100616"/>
            <a:ext cx="1048989" cy="496047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楕円 28"/>
          <p:cNvSpPr/>
          <p:nvPr/>
        </p:nvSpPr>
        <p:spPr>
          <a:xfrm>
            <a:off x="4572000" y="2714412"/>
            <a:ext cx="260942" cy="282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1830287" y="1990673"/>
            <a:ext cx="437457" cy="428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カーブ矢印 31"/>
          <p:cNvSpPr/>
          <p:nvPr/>
        </p:nvSpPr>
        <p:spPr>
          <a:xfrm rot="6561691">
            <a:off x="2207983" y="2286045"/>
            <a:ext cx="431970" cy="496047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上カーブ矢印 4"/>
          <p:cNvSpPr/>
          <p:nvPr/>
        </p:nvSpPr>
        <p:spPr>
          <a:xfrm rot="17960568">
            <a:off x="4812272" y="2629463"/>
            <a:ext cx="576064" cy="432048"/>
          </a:xfrm>
          <a:prstGeom prst="curved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3789040"/>
            <a:ext cx="2664296" cy="236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369183" y="3778658"/>
            <a:ext cx="2664296" cy="236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5941650" y="1302327"/>
            <a:ext cx="2664296" cy="236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3139922" y="1303599"/>
            <a:ext cx="2664296" cy="236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83927" y="1288407"/>
            <a:ext cx="2664296" cy="236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0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Now</a:t>
            </a:r>
            <a:r>
              <a:rPr lang="ja-JP" alt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I am working for Fukushima!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3</a:t>
            </a:fld>
            <a:endParaRPr lang="ja-JP" altLang="en-US" sz="1400" dirty="0"/>
          </a:p>
        </p:txBody>
      </p:sp>
      <p:sp>
        <p:nvSpPr>
          <p:cNvPr id="29" name="正方形/長方形 28"/>
          <p:cNvSpPr/>
          <p:nvPr/>
        </p:nvSpPr>
        <p:spPr bwMode="gray">
          <a:xfrm>
            <a:off x="323850" y="639108"/>
            <a:ext cx="8509624" cy="56190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662" dirty="0"/>
          </a:p>
        </p:txBody>
      </p:sp>
      <p:pic>
        <p:nvPicPr>
          <p:cNvPr id="30" name="Picture 2" descr="せかいちず 世界地図　ワールドマッ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60667" y="679933"/>
            <a:ext cx="5660662" cy="325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Documents and Settings\Administrator\デスクトップ\素材\福島県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485198" y="3646448"/>
            <a:ext cx="3438207" cy="2735153"/>
          </a:xfrm>
          <a:prstGeom prst="rect">
            <a:avLst/>
          </a:prstGeom>
          <a:noFill/>
          <a:effectLst>
            <a:outerShdw blurRad="1905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角丸四角形 31"/>
          <p:cNvSpPr/>
          <p:nvPr/>
        </p:nvSpPr>
        <p:spPr bwMode="gray">
          <a:xfrm>
            <a:off x="349468" y="5012529"/>
            <a:ext cx="4089545" cy="819545"/>
          </a:xfrm>
          <a:prstGeom prst="roundRect">
            <a:avLst>
              <a:gd name="adj" fmla="val 0"/>
            </a:avLst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66154" tIns="0" rIns="33231" bIns="0" rtlCol="0" anchor="ctr">
            <a:noAutofit/>
          </a:bodyPr>
          <a:lstStyle/>
          <a:p>
            <a:pPr>
              <a:lnSpc>
                <a:spcPts val="3508"/>
              </a:lnSpc>
            </a:pPr>
            <a:r>
              <a:rPr lang="en-US" altLang="ja-JP" sz="24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7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Real Data for Dose Rate</a:t>
            </a:r>
            <a:endParaRPr lang="ja-JP" altLang="en-US" sz="2400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7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 bwMode="gray">
          <a:xfrm>
            <a:off x="6684580" y="1855092"/>
            <a:ext cx="1806451" cy="394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>
            <a:noAutofit/>
          </a:bodyPr>
          <a:lstStyle/>
          <a:p>
            <a:pPr algn="r">
              <a:defRPr/>
            </a:pPr>
            <a:r>
              <a:rPr lang="ja-JP" altLang="en-US" sz="1477" dirty="0">
                <a:ln w="127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</a:t>
            </a:r>
            <a:r>
              <a:rPr lang="en-US" altLang="ja-JP" sz="1477" dirty="0">
                <a:ln w="127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Unit: </a:t>
            </a:r>
            <a:r>
              <a:rPr lang="en-US" altLang="ja-JP" sz="1477" dirty="0" err="1">
                <a:ln w="127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μSv</a:t>
            </a:r>
            <a:r>
              <a:rPr lang="en-US" altLang="ja-JP" sz="1477" dirty="0">
                <a:ln w="127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/h</a:t>
            </a:r>
            <a:r>
              <a:rPr lang="ja-JP" altLang="en-US" sz="1477" dirty="0">
                <a:ln w="127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）</a:t>
            </a: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/>
            </a:pPr>
            <a:endParaRPr lang="en-US" altLang="ja-JP" sz="1477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 bwMode="gray">
          <a:xfrm>
            <a:off x="1573065" y="3360506"/>
            <a:ext cx="1198735" cy="932590"/>
            <a:chOff x="1582162" y="3249483"/>
            <a:chExt cx="1405662" cy="1147167"/>
          </a:xfrm>
        </p:grpSpPr>
        <p:sp>
          <p:nvSpPr>
            <p:cNvPr id="35" name="角丸四角形吹き出し 34"/>
            <p:cNvSpPr/>
            <p:nvPr/>
          </p:nvSpPr>
          <p:spPr bwMode="gray">
            <a:xfrm>
              <a:off x="2304875" y="3425728"/>
              <a:ext cx="611580" cy="593925"/>
            </a:xfrm>
            <a:prstGeom prst="wedgeRoundRectCallout">
              <a:avLst>
                <a:gd name="adj1" fmla="val -11000"/>
                <a:gd name="adj2" fmla="val -206175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662" dirty="0"/>
            </a:p>
          </p:txBody>
        </p:sp>
        <p:sp>
          <p:nvSpPr>
            <p:cNvPr id="36" name="角丸四角形 35"/>
            <p:cNvSpPr/>
            <p:nvPr/>
          </p:nvSpPr>
          <p:spPr bwMode="gray">
            <a:xfrm>
              <a:off x="1583824" y="3343995"/>
              <a:ext cx="1404000" cy="1052655"/>
            </a:xfrm>
            <a:prstGeom prst="roundRect">
              <a:avLst>
                <a:gd name="adj" fmla="val 84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37" name="正方形/長方形 36"/>
            <p:cNvSpPr/>
            <p:nvPr/>
          </p:nvSpPr>
          <p:spPr bwMode="gray">
            <a:xfrm>
              <a:off x="1676771" y="3734454"/>
              <a:ext cx="1235528" cy="308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38" name="テキスト ボックス 37"/>
            <p:cNvSpPr txBox="1"/>
            <p:nvPr/>
          </p:nvSpPr>
          <p:spPr bwMode="gray">
            <a:xfrm>
              <a:off x="1671251" y="3664117"/>
              <a:ext cx="1235528" cy="43095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585" dirty="0">
                  <a:ln w="3175"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rPr>
                <a:t>0.10 </a:t>
              </a:r>
              <a:endParaRPr kumimoji="1" lang="ja-JP" altLang="en-US" sz="2585" dirty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 bwMode="gray">
            <a:xfrm>
              <a:off x="1582162" y="3249483"/>
              <a:ext cx="1405661" cy="6154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1846" spc="-138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2">
                        <a:lumMod val="75000"/>
                        <a:alpha val="40000"/>
                      </a:schemeClr>
                    </a:glow>
                  </a:effectLst>
                </a:rPr>
                <a:t>Singapore</a:t>
              </a:r>
              <a:endParaRPr kumimoji="1" lang="ja-JP" altLang="en-US" sz="1846" spc="-138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 bwMode="gray">
            <a:xfrm>
              <a:off x="1583824" y="4033561"/>
              <a:ext cx="1403999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2018. 1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 bwMode="gray">
          <a:xfrm>
            <a:off x="1966634" y="701036"/>
            <a:ext cx="1198735" cy="855756"/>
            <a:chOff x="1942202" y="145660"/>
            <a:chExt cx="1405662" cy="1052655"/>
          </a:xfrm>
        </p:grpSpPr>
        <p:sp>
          <p:nvSpPr>
            <p:cNvPr id="42" name="角丸四角形吹き出し 41"/>
            <p:cNvSpPr/>
            <p:nvPr/>
          </p:nvSpPr>
          <p:spPr bwMode="gray">
            <a:xfrm>
              <a:off x="2195736" y="227393"/>
              <a:ext cx="611581" cy="593925"/>
            </a:xfrm>
            <a:prstGeom prst="wedgeRoundRectCallout">
              <a:avLst>
                <a:gd name="adj1" fmla="val 40806"/>
                <a:gd name="adj2" fmla="val 287399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662" dirty="0"/>
            </a:p>
          </p:txBody>
        </p:sp>
        <p:sp>
          <p:nvSpPr>
            <p:cNvPr id="43" name="角丸四角形 42"/>
            <p:cNvSpPr/>
            <p:nvPr/>
          </p:nvSpPr>
          <p:spPr bwMode="gray">
            <a:xfrm>
              <a:off x="1943864" y="145660"/>
              <a:ext cx="1404000" cy="1052655"/>
            </a:xfrm>
            <a:prstGeom prst="roundRect">
              <a:avLst>
                <a:gd name="adj" fmla="val 84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44" name="正方形/長方形 43"/>
            <p:cNvSpPr/>
            <p:nvPr/>
          </p:nvSpPr>
          <p:spPr bwMode="gray">
            <a:xfrm>
              <a:off x="2036811" y="536119"/>
              <a:ext cx="1235528" cy="308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45" name="テキスト ボックス 44"/>
            <p:cNvSpPr txBox="1"/>
            <p:nvPr/>
          </p:nvSpPr>
          <p:spPr bwMode="gray">
            <a:xfrm>
              <a:off x="2031291" y="465782"/>
              <a:ext cx="1235528" cy="43095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585" dirty="0">
                  <a:ln w="3175"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rPr>
                <a:t>0.15 </a:t>
              </a:r>
              <a:endParaRPr kumimoji="1" lang="ja-JP" altLang="en-US" sz="2585" dirty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 bwMode="gray">
            <a:xfrm>
              <a:off x="1942202" y="205009"/>
              <a:ext cx="1405661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2">
                        <a:lumMod val="75000"/>
                        <a:alpha val="40000"/>
                      </a:schemeClr>
                    </a:glow>
                  </a:effectLst>
                </a:rPr>
                <a:t>Hong Kong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 bwMode="gray">
            <a:xfrm>
              <a:off x="1943864" y="835226"/>
              <a:ext cx="1403999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2018.2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 bwMode="gray">
          <a:xfrm>
            <a:off x="505796" y="692696"/>
            <a:ext cx="1198735" cy="855756"/>
            <a:chOff x="358026" y="146128"/>
            <a:chExt cx="1405662" cy="1052655"/>
          </a:xfrm>
        </p:grpSpPr>
        <p:sp>
          <p:nvSpPr>
            <p:cNvPr id="49" name="角丸四角形吹き出し 48"/>
            <p:cNvSpPr/>
            <p:nvPr/>
          </p:nvSpPr>
          <p:spPr bwMode="gray">
            <a:xfrm>
              <a:off x="886246" y="484851"/>
              <a:ext cx="611580" cy="593925"/>
            </a:xfrm>
            <a:prstGeom prst="wedgeRoundRectCallout">
              <a:avLst>
                <a:gd name="adj1" fmla="val -19091"/>
                <a:gd name="adj2" fmla="val 118867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662" dirty="0"/>
            </a:p>
          </p:txBody>
        </p:sp>
        <p:sp>
          <p:nvSpPr>
            <p:cNvPr id="50" name="角丸四角形 49"/>
            <p:cNvSpPr/>
            <p:nvPr/>
          </p:nvSpPr>
          <p:spPr bwMode="gray">
            <a:xfrm>
              <a:off x="359688" y="146128"/>
              <a:ext cx="1404000" cy="1052655"/>
            </a:xfrm>
            <a:prstGeom prst="roundRect">
              <a:avLst>
                <a:gd name="adj" fmla="val 84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51" name="正方形/長方形 50"/>
            <p:cNvSpPr/>
            <p:nvPr/>
          </p:nvSpPr>
          <p:spPr bwMode="gray">
            <a:xfrm>
              <a:off x="452635" y="536587"/>
              <a:ext cx="1235528" cy="308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52" name="テキスト ボックス 51"/>
            <p:cNvSpPr txBox="1"/>
            <p:nvPr/>
          </p:nvSpPr>
          <p:spPr bwMode="gray">
            <a:xfrm>
              <a:off x="447115" y="466250"/>
              <a:ext cx="1235528" cy="43095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585" dirty="0">
                  <a:ln w="3175"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rPr>
                <a:t>0.07 </a:t>
              </a:r>
              <a:endParaRPr kumimoji="1" lang="ja-JP" altLang="en-US" sz="2585" dirty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 bwMode="gray">
            <a:xfrm>
              <a:off x="358026" y="205477"/>
              <a:ext cx="1405661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2">
                        <a:lumMod val="75000"/>
                        <a:alpha val="40000"/>
                      </a:schemeClr>
                    </a:glow>
                  </a:effectLst>
                </a:rPr>
                <a:t>Berlin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 bwMode="gray">
            <a:xfrm>
              <a:off x="359688" y="835694"/>
              <a:ext cx="1403999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2018. 1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 bwMode="gray">
          <a:xfrm>
            <a:off x="3301122" y="701036"/>
            <a:ext cx="1198735" cy="855756"/>
            <a:chOff x="3526378" y="131146"/>
            <a:chExt cx="1405662" cy="1052655"/>
          </a:xfrm>
        </p:grpSpPr>
        <p:sp>
          <p:nvSpPr>
            <p:cNvPr id="56" name="角丸四角形吹き出し 55"/>
            <p:cNvSpPr/>
            <p:nvPr/>
          </p:nvSpPr>
          <p:spPr bwMode="gray">
            <a:xfrm>
              <a:off x="4249091" y="212879"/>
              <a:ext cx="611580" cy="593925"/>
            </a:xfrm>
            <a:prstGeom prst="wedgeRoundRectCallout">
              <a:avLst>
                <a:gd name="adj1" fmla="val -221062"/>
                <a:gd name="adj2" fmla="val 226421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662" dirty="0"/>
            </a:p>
          </p:txBody>
        </p:sp>
        <p:sp>
          <p:nvSpPr>
            <p:cNvPr id="57" name="角丸四角形 56"/>
            <p:cNvSpPr/>
            <p:nvPr/>
          </p:nvSpPr>
          <p:spPr bwMode="gray">
            <a:xfrm>
              <a:off x="3528040" y="131146"/>
              <a:ext cx="1404000" cy="1052655"/>
            </a:xfrm>
            <a:prstGeom prst="roundRect">
              <a:avLst>
                <a:gd name="adj" fmla="val 84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58" name="正方形/長方形 57"/>
            <p:cNvSpPr/>
            <p:nvPr/>
          </p:nvSpPr>
          <p:spPr bwMode="gray">
            <a:xfrm>
              <a:off x="3620987" y="521605"/>
              <a:ext cx="1235528" cy="308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59" name="テキスト ボックス 58"/>
            <p:cNvSpPr txBox="1"/>
            <p:nvPr/>
          </p:nvSpPr>
          <p:spPr bwMode="gray">
            <a:xfrm>
              <a:off x="3615467" y="451268"/>
              <a:ext cx="1235528" cy="43095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585" dirty="0">
                  <a:ln w="3175"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rPr>
                <a:t>0.12 </a:t>
              </a:r>
              <a:endParaRPr kumimoji="1" lang="ja-JP" altLang="en-US" sz="2585" dirty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 bwMode="gray">
            <a:xfrm>
              <a:off x="3526378" y="190495"/>
              <a:ext cx="1405661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2">
                        <a:lumMod val="75000"/>
                        <a:alpha val="40000"/>
                      </a:schemeClr>
                    </a:glow>
                  </a:effectLst>
                </a:rPr>
                <a:t>Seoul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 bwMode="gray">
            <a:xfrm>
              <a:off x="3528040" y="820712"/>
              <a:ext cx="1403999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2018. 1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 bwMode="gray">
          <a:xfrm>
            <a:off x="6225755" y="678829"/>
            <a:ext cx="1198735" cy="887579"/>
            <a:chOff x="6694730" y="382161"/>
            <a:chExt cx="1405662" cy="1091801"/>
          </a:xfrm>
        </p:grpSpPr>
        <p:sp>
          <p:nvSpPr>
            <p:cNvPr id="63" name="角丸四角形吹き出し 62"/>
            <p:cNvSpPr/>
            <p:nvPr/>
          </p:nvSpPr>
          <p:spPr bwMode="gray">
            <a:xfrm>
              <a:off x="7417443" y="558405"/>
              <a:ext cx="611580" cy="593925"/>
            </a:xfrm>
            <a:prstGeom prst="wedgeRoundRectCallout">
              <a:avLst>
                <a:gd name="adj1" fmla="val -257397"/>
                <a:gd name="adj2" fmla="val 175102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662" dirty="0"/>
            </a:p>
          </p:txBody>
        </p:sp>
        <p:sp>
          <p:nvSpPr>
            <p:cNvPr id="64" name="角丸四角形 63"/>
            <p:cNvSpPr/>
            <p:nvPr/>
          </p:nvSpPr>
          <p:spPr bwMode="gray">
            <a:xfrm>
              <a:off x="6696392" y="399219"/>
              <a:ext cx="1404000" cy="1052655"/>
            </a:xfrm>
            <a:prstGeom prst="roundRect">
              <a:avLst>
                <a:gd name="adj" fmla="val 84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65" name="正方形/長方形 64"/>
            <p:cNvSpPr/>
            <p:nvPr/>
          </p:nvSpPr>
          <p:spPr bwMode="gray">
            <a:xfrm>
              <a:off x="6789339" y="867131"/>
              <a:ext cx="1235528" cy="308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66" name="テキスト ボックス 65"/>
            <p:cNvSpPr txBox="1"/>
            <p:nvPr/>
          </p:nvSpPr>
          <p:spPr bwMode="gray">
            <a:xfrm>
              <a:off x="6783819" y="796794"/>
              <a:ext cx="1235528" cy="43095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585" dirty="0">
                  <a:ln w="3175"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rPr>
                <a:t>0.05 </a:t>
              </a:r>
              <a:endParaRPr kumimoji="1" lang="ja-JP" altLang="en-US" sz="2585" dirty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 bwMode="gray">
            <a:xfrm>
              <a:off x="6694730" y="382161"/>
              <a:ext cx="1405661" cy="6154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2">
                        <a:lumMod val="75000"/>
                        <a:alpha val="40000"/>
                      </a:schemeClr>
                    </a:glow>
                  </a:effectLst>
                </a:rPr>
                <a:t>New York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 bwMode="gray">
            <a:xfrm>
              <a:off x="6696392" y="1166239"/>
              <a:ext cx="1403999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2018. 1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グループ化 68"/>
          <p:cNvGrpSpPr/>
          <p:nvPr/>
        </p:nvGrpSpPr>
        <p:grpSpPr bwMode="gray">
          <a:xfrm>
            <a:off x="3240951" y="3205734"/>
            <a:ext cx="1198735" cy="855756"/>
            <a:chOff x="3461192" y="3125202"/>
            <a:chExt cx="1405662" cy="1052655"/>
          </a:xfrm>
        </p:grpSpPr>
        <p:sp>
          <p:nvSpPr>
            <p:cNvPr id="70" name="角丸四角形吹き出し 69"/>
            <p:cNvSpPr/>
            <p:nvPr/>
          </p:nvSpPr>
          <p:spPr bwMode="gray">
            <a:xfrm>
              <a:off x="3635896" y="3206935"/>
              <a:ext cx="611581" cy="593925"/>
            </a:xfrm>
            <a:prstGeom prst="wedgeRoundRectCallout">
              <a:avLst>
                <a:gd name="adj1" fmla="val -176592"/>
                <a:gd name="adj2" fmla="val -285349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662" dirty="0"/>
            </a:p>
          </p:txBody>
        </p:sp>
        <p:sp>
          <p:nvSpPr>
            <p:cNvPr id="71" name="角丸四角形 70"/>
            <p:cNvSpPr/>
            <p:nvPr/>
          </p:nvSpPr>
          <p:spPr bwMode="gray">
            <a:xfrm>
              <a:off x="3462854" y="3125202"/>
              <a:ext cx="1404000" cy="1052655"/>
            </a:xfrm>
            <a:prstGeom prst="roundRect">
              <a:avLst>
                <a:gd name="adj" fmla="val 84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72" name="正方形/長方形 71"/>
            <p:cNvSpPr/>
            <p:nvPr/>
          </p:nvSpPr>
          <p:spPr bwMode="gray">
            <a:xfrm>
              <a:off x="3555801" y="3515661"/>
              <a:ext cx="1235528" cy="308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73" name="テキスト ボックス 72"/>
            <p:cNvSpPr txBox="1"/>
            <p:nvPr/>
          </p:nvSpPr>
          <p:spPr bwMode="gray">
            <a:xfrm>
              <a:off x="3550281" y="3445324"/>
              <a:ext cx="1235528" cy="43095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585" dirty="0">
                  <a:ln w="3175"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rPr>
                <a:t>0.07 </a:t>
              </a:r>
              <a:endParaRPr kumimoji="1" lang="ja-JP" altLang="en-US" sz="2585" dirty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 bwMode="gray">
            <a:xfrm>
              <a:off x="3461192" y="3184551"/>
              <a:ext cx="1405661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2">
                        <a:lumMod val="75000"/>
                        <a:alpha val="40000"/>
                      </a:schemeClr>
                    </a:glow>
                  </a:effectLst>
                </a:rPr>
                <a:t>Beijing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 bwMode="gray">
            <a:xfrm>
              <a:off x="3462854" y="3814768"/>
              <a:ext cx="1403999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2018. 1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グループ化 75"/>
          <p:cNvGrpSpPr/>
          <p:nvPr/>
        </p:nvGrpSpPr>
        <p:grpSpPr bwMode="gray">
          <a:xfrm>
            <a:off x="3801029" y="2040943"/>
            <a:ext cx="1198735" cy="855756"/>
            <a:chOff x="4067944" y="1863345"/>
            <a:chExt cx="1405662" cy="1052655"/>
          </a:xfrm>
        </p:grpSpPr>
        <p:sp>
          <p:nvSpPr>
            <p:cNvPr id="77" name="角丸四角形吹き出し 76"/>
            <p:cNvSpPr/>
            <p:nvPr/>
          </p:nvSpPr>
          <p:spPr bwMode="gray">
            <a:xfrm>
              <a:off x="4790657" y="1945078"/>
              <a:ext cx="611581" cy="593925"/>
            </a:xfrm>
            <a:prstGeom prst="wedgeRoundRectCallout">
              <a:avLst>
                <a:gd name="adj1" fmla="val -264722"/>
                <a:gd name="adj2" fmla="val -51297"/>
                <a:gd name="adj3" fmla="val 166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662" dirty="0"/>
            </a:p>
          </p:txBody>
        </p:sp>
        <p:sp>
          <p:nvSpPr>
            <p:cNvPr id="78" name="角丸四角形 77"/>
            <p:cNvSpPr/>
            <p:nvPr/>
          </p:nvSpPr>
          <p:spPr bwMode="gray">
            <a:xfrm>
              <a:off x="4069606" y="1863345"/>
              <a:ext cx="1404000" cy="1052655"/>
            </a:xfrm>
            <a:prstGeom prst="roundRect">
              <a:avLst>
                <a:gd name="adj" fmla="val 84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79" name="正方形/長方形 78"/>
            <p:cNvSpPr/>
            <p:nvPr/>
          </p:nvSpPr>
          <p:spPr bwMode="gray">
            <a:xfrm>
              <a:off x="4162553" y="2253804"/>
              <a:ext cx="1235528" cy="308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80" name="テキスト ボックス 79"/>
            <p:cNvSpPr txBox="1"/>
            <p:nvPr/>
          </p:nvSpPr>
          <p:spPr bwMode="gray">
            <a:xfrm>
              <a:off x="4157033" y="2183467"/>
              <a:ext cx="1235528" cy="43095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585" dirty="0">
                  <a:ln w="3175"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</a:rPr>
                <a:t>0.04</a:t>
              </a:r>
              <a:r>
                <a:rPr kumimoji="1" lang="en-US" altLang="ja-JP" sz="2585" dirty="0">
                  <a:ln w="3175"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rPr>
                <a:t> </a:t>
              </a:r>
              <a:endParaRPr kumimoji="1" lang="ja-JP" altLang="en-US" sz="2585" dirty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 bwMode="gray">
            <a:xfrm>
              <a:off x="4067944" y="1922694"/>
              <a:ext cx="1405661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2">
                        <a:lumMod val="75000"/>
                        <a:alpha val="40000"/>
                      </a:schemeClr>
                    </a:glow>
                  </a:effectLst>
                </a:rPr>
                <a:t>Tokyo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 bwMode="gray">
            <a:xfrm>
              <a:off x="4069606" y="2552911"/>
              <a:ext cx="1403999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2018. 11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グループ化 82"/>
          <p:cNvGrpSpPr/>
          <p:nvPr/>
        </p:nvGrpSpPr>
        <p:grpSpPr bwMode="gray">
          <a:xfrm>
            <a:off x="339201" y="2861276"/>
            <a:ext cx="1198735" cy="855756"/>
            <a:chOff x="79519" y="2614386"/>
            <a:chExt cx="1405662" cy="1052655"/>
          </a:xfrm>
        </p:grpSpPr>
        <p:sp>
          <p:nvSpPr>
            <p:cNvPr id="84" name="角丸四角形吹き出し 83"/>
            <p:cNvSpPr/>
            <p:nvPr/>
          </p:nvSpPr>
          <p:spPr bwMode="gray">
            <a:xfrm>
              <a:off x="323529" y="2894964"/>
              <a:ext cx="611581" cy="593925"/>
            </a:xfrm>
            <a:prstGeom prst="wedgeRoundRectCallout">
              <a:avLst>
                <a:gd name="adj1" fmla="val 29616"/>
                <a:gd name="adj2" fmla="val -326010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662" dirty="0"/>
            </a:p>
          </p:txBody>
        </p:sp>
        <p:sp>
          <p:nvSpPr>
            <p:cNvPr id="85" name="角丸四角形 84"/>
            <p:cNvSpPr/>
            <p:nvPr/>
          </p:nvSpPr>
          <p:spPr bwMode="gray">
            <a:xfrm>
              <a:off x="81181" y="2614386"/>
              <a:ext cx="1404000" cy="1052655"/>
            </a:xfrm>
            <a:prstGeom prst="roundRect">
              <a:avLst>
                <a:gd name="adj" fmla="val 84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86" name="正方形/長方形 85"/>
            <p:cNvSpPr/>
            <p:nvPr/>
          </p:nvSpPr>
          <p:spPr bwMode="gray">
            <a:xfrm>
              <a:off x="174128" y="3004845"/>
              <a:ext cx="1235528" cy="308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477" dirty="0"/>
            </a:p>
          </p:txBody>
        </p:sp>
        <p:sp>
          <p:nvSpPr>
            <p:cNvPr id="87" name="テキスト ボックス 86"/>
            <p:cNvSpPr txBox="1"/>
            <p:nvPr/>
          </p:nvSpPr>
          <p:spPr bwMode="gray">
            <a:xfrm>
              <a:off x="168608" y="2934508"/>
              <a:ext cx="1235528" cy="43095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585" dirty="0">
                  <a:ln w="3175"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rPr>
                <a:t>0.11 </a:t>
              </a:r>
              <a:endParaRPr kumimoji="1" lang="ja-JP" altLang="en-US" sz="2585" dirty="0">
                <a:ln w="3175"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 bwMode="gray">
            <a:xfrm>
              <a:off x="79519" y="2673735"/>
              <a:ext cx="1405661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2">
                        <a:lumMod val="75000"/>
                        <a:alpha val="40000"/>
                      </a:schemeClr>
                    </a:glow>
                  </a:effectLst>
                </a:rPr>
                <a:t>London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 bwMode="gray">
            <a:xfrm>
              <a:off x="81181" y="3303952"/>
              <a:ext cx="1403999" cy="3077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1846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2018. 1</a:t>
              </a:r>
              <a:endParaRPr kumimoji="1" lang="ja-JP" altLang="en-US" sz="1846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90" name="テキスト ボックス 89"/>
          <p:cNvSpPr txBox="1"/>
          <p:nvPr/>
        </p:nvSpPr>
        <p:spPr bwMode="gray">
          <a:xfrm>
            <a:off x="6180039" y="3915399"/>
            <a:ext cx="902191" cy="3314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846" dirty="0">
                <a:ln w="3175"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</a:t>
            </a:r>
            <a:r>
              <a:rPr lang="ja-JP" altLang="en-US" sz="1846" dirty="0">
                <a:ln w="317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endParaRPr lang="en-US" altLang="ja-JP" sz="1846" dirty="0">
              <a:ln w="3175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 bwMode="gray">
          <a:xfrm>
            <a:off x="6444208" y="4751529"/>
            <a:ext cx="902191" cy="3314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846" dirty="0">
                <a:ln w="317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●</a:t>
            </a:r>
            <a:endParaRPr kumimoji="1" lang="ja-JP" altLang="en-US" sz="1846" dirty="0">
              <a:ln w="3175">
                <a:solidFill>
                  <a:schemeClr val="tx1"/>
                </a:solidFill>
              </a:ln>
              <a:effectLst>
                <a:glow rad="1270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gray">
          <a:xfrm>
            <a:off x="6156176" y="5461196"/>
            <a:ext cx="902191" cy="3440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846" dirty="0">
                <a:ln w="317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endParaRPr kumimoji="1" lang="ja-JP" altLang="en-US" sz="1846" dirty="0">
              <a:ln w="3175">
                <a:solidFill>
                  <a:schemeClr val="tx1"/>
                </a:solidFill>
              </a:ln>
              <a:effectLst>
                <a:glow rad="1270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 bwMode="gray">
          <a:xfrm>
            <a:off x="5255102" y="4507344"/>
            <a:ext cx="1047325" cy="3277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ts val="2031"/>
              </a:lnSpc>
            </a:pPr>
            <a:r>
              <a:rPr lang="ja-JP" altLang="en-US" sz="1846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endParaRPr kumimoji="1" lang="ja-JP" altLang="en-US" sz="1846" dirty="0">
              <a:ln w="3175">
                <a:solidFill>
                  <a:schemeClr val="tx1"/>
                </a:solidFill>
              </a:ln>
              <a:effectLst>
                <a:glow rad="1270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 bwMode="gray">
          <a:xfrm>
            <a:off x="4931992" y="5459874"/>
            <a:ext cx="828145" cy="5634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1846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endParaRPr lang="en-US" altLang="ja-JP" sz="1846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031"/>
              </a:lnSpc>
            </a:pPr>
            <a:r>
              <a:rPr lang="en-US" altLang="ja-JP" sz="1846" dirty="0">
                <a:ln w="3175"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Minami-Aizu</a:t>
            </a:r>
            <a:endParaRPr kumimoji="1" lang="ja-JP" altLang="en-US" sz="1846" dirty="0">
              <a:ln w="3175">
                <a:solidFill>
                  <a:schemeClr val="tx1"/>
                </a:solidFill>
              </a:ln>
              <a:effectLst>
                <a:glow rad="1270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 bwMode="gray">
          <a:xfrm>
            <a:off x="6548296" y="3543992"/>
            <a:ext cx="714113" cy="4316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58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0.14</a:t>
            </a:r>
            <a:endParaRPr kumimoji="1" lang="ja-JP" altLang="en-US" sz="2585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889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6" name="テキスト ボックス 95"/>
          <p:cNvSpPr txBox="1"/>
          <p:nvPr/>
        </p:nvSpPr>
        <p:spPr bwMode="gray">
          <a:xfrm>
            <a:off x="6435955" y="4376073"/>
            <a:ext cx="714113" cy="4316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58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0.09</a:t>
            </a:r>
            <a:endParaRPr kumimoji="1" lang="ja-JP" altLang="en-US" sz="2585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889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7" name="テキスト ボックス 96"/>
          <p:cNvSpPr txBox="1"/>
          <p:nvPr/>
        </p:nvSpPr>
        <p:spPr bwMode="gray">
          <a:xfrm>
            <a:off x="6221001" y="5700602"/>
            <a:ext cx="714113" cy="4316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58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0.07</a:t>
            </a:r>
            <a:endParaRPr kumimoji="1" lang="ja-JP" altLang="en-US" sz="2585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889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8" name="テキスト ボックス 97"/>
          <p:cNvSpPr txBox="1"/>
          <p:nvPr/>
        </p:nvSpPr>
        <p:spPr bwMode="gray">
          <a:xfrm>
            <a:off x="4989165" y="5111087"/>
            <a:ext cx="714113" cy="4316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58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0.04</a:t>
            </a:r>
            <a:endParaRPr kumimoji="1" lang="ja-JP" altLang="en-US" sz="2585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889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9" name="テキスト ボックス 98"/>
          <p:cNvSpPr txBox="1"/>
          <p:nvPr/>
        </p:nvSpPr>
        <p:spPr bwMode="gray">
          <a:xfrm>
            <a:off x="5418138" y="4150297"/>
            <a:ext cx="714113" cy="4316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58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0.05</a:t>
            </a:r>
            <a:endParaRPr kumimoji="1" lang="ja-JP" altLang="en-US" sz="2585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889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0" name="テキスト ボックス 99"/>
          <p:cNvSpPr txBox="1"/>
          <p:nvPr/>
        </p:nvSpPr>
        <p:spPr bwMode="gray">
          <a:xfrm>
            <a:off x="7434756" y="5759233"/>
            <a:ext cx="828145" cy="5816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1846" dirty="0">
                <a:ln w="317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 </a:t>
            </a:r>
            <a:endParaRPr lang="en-US" altLang="ja-JP" sz="1846" dirty="0">
              <a:ln w="3175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846" dirty="0">
                <a:ln w="3175"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Iwaki</a:t>
            </a:r>
            <a:endParaRPr kumimoji="1" lang="ja-JP" altLang="en-US" sz="1846" dirty="0">
              <a:ln w="3175">
                <a:solidFill>
                  <a:schemeClr val="tx1"/>
                </a:solidFill>
              </a:ln>
              <a:effectLst>
                <a:glow rad="1270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 bwMode="gray">
          <a:xfrm>
            <a:off x="7864321" y="5652015"/>
            <a:ext cx="714113" cy="4316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58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0.06</a:t>
            </a:r>
            <a:endParaRPr kumimoji="1" lang="ja-JP" altLang="en-US" sz="2585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889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" name="テキスト ボックス 101"/>
          <p:cNvSpPr txBox="1"/>
          <p:nvPr/>
        </p:nvSpPr>
        <p:spPr bwMode="gray">
          <a:xfrm>
            <a:off x="7498804" y="3798865"/>
            <a:ext cx="714113" cy="4316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58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0.07</a:t>
            </a:r>
            <a:endParaRPr kumimoji="1" lang="ja-JP" altLang="en-US" sz="2585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889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" name="テキスト ボックス 103"/>
          <p:cNvSpPr txBox="1"/>
          <p:nvPr/>
        </p:nvSpPr>
        <p:spPr bwMode="gray">
          <a:xfrm>
            <a:off x="7469603" y="3861915"/>
            <a:ext cx="657835" cy="5816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ja-JP" sz="1846" dirty="0">
              <a:ln w="3175">
                <a:solidFill>
                  <a:schemeClr val="tx1"/>
                </a:solidFill>
              </a:ln>
              <a:effectLst>
                <a:glow rad="1270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ja-JP" altLang="en-US" sz="1846" dirty="0">
                <a:ln w="3175"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　 </a:t>
            </a:r>
            <a:r>
              <a:rPr lang="ja-JP" altLang="en-US" sz="1846" dirty="0">
                <a:ln w="3175">
                  <a:solidFill>
                    <a:schemeClr val="tx1"/>
                  </a:solidFill>
                </a:ln>
              </a:rPr>
              <a:t>●</a:t>
            </a:r>
            <a:endParaRPr lang="en-US" altLang="ja-JP" sz="1846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05" name="テキスト ボックス 104"/>
          <p:cNvSpPr txBox="1"/>
          <p:nvPr/>
        </p:nvSpPr>
        <p:spPr bwMode="gray">
          <a:xfrm>
            <a:off x="7807536" y="5106620"/>
            <a:ext cx="773843" cy="331481"/>
          </a:xfrm>
          <a:prstGeom prst="rect">
            <a:avLst/>
          </a:prstGeom>
          <a:noFill/>
        </p:spPr>
        <p:txBody>
          <a:bodyPr wrap="none" rIns="33231" rtlCol="0">
            <a:noAutofit/>
          </a:bodyPr>
          <a:lstStyle/>
          <a:p>
            <a:pPr algn="ctr">
              <a:spcAft>
                <a:spcPts val="185"/>
              </a:spcAft>
            </a:pPr>
            <a:r>
              <a:rPr lang="en-US" altLang="ja-JP" sz="1846" dirty="0" err="1">
                <a:ln w="3175"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Ohkuma</a:t>
            </a:r>
            <a:endParaRPr lang="en-US" altLang="ja-JP" sz="1846" dirty="0">
              <a:ln w="3175">
                <a:solidFill>
                  <a:schemeClr val="tx1"/>
                </a:solidFill>
              </a:ln>
              <a:effectLst>
                <a:glow rad="1270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 bwMode="gray">
          <a:xfrm>
            <a:off x="7453597" y="3563824"/>
            <a:ext cx="828144" cy="3314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1846" dirty="0">
                <a:ln w="3175"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Minami-Soma</a:t>
            </a:r>
          </a:p>
        </p:txBody>
      </p:sp>
      <p:pic>
        <p:nvPicPr>
          <p:cNvPr id="107" name="Picture 2" descr="C:\data\★知事講演資料\★作成用資料倉庫\避難区域の図\290401_避難区域抜粋図（透明化）修正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164288" y="4490527"/>
            <a:ext cx="731126" cy="7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円/楕円 95"/>
          <p:cNvSpPr/>
          <p:nvPr/>
        </p:nvSpPr>
        <p:spPr bwMode="gray">
          <a:xfrm>
            <a:off x="7801567" y="4857424"/>
            <a:ext cx="213425" cy="2034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662"/>
          </a:p>
        </p:txBody>
      </p:sp>
      <p:sp>
        <p:nvSpPr>
          <p:cNvPr id="109" name="テキスト ボックス 108"/>
          <p:cNvSpPr txBox="1"/>
          <p:nvPr/>
        </p:nvSpPr>
        <p:spPr bwMode="gray">
          <a:xfrm>
            <a:off x="7596336" y="4835088"/>
            <a:ext cx="411999" cy="3065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662" dirty="0">
                <a:ln w="3175">
                  <a:solidFill>
                    <a:schemeClr val="tx1"/>
                  </a:solidFill>
                </a:ln>
              </a:rPr>
              <a:t>● </a:t>
            </a:r>
            <a:endParaRPr kumimoji="1" lang="ja-JP" altLang="en-US" sz="1662" dirty="0">
              <a:ln w="3175">
                <a:solidFill>
                  <a:schemeClr val="tx1"/>
                </a:solidFill>
              </a:ln>
              <a:effectLst>
                <a:glow rad="1270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1" name="テキスト ボックス 110"/>
          <p:cNvSpPr txBox="1"/>
          <p:nvPr/>
        </p:nvSpPr>
        <p:spPr bwMode="gray">
          <a:xfrm>
            <a:off x="278707" y="6341563"/>
            <a:ext cx="6408342" cy="2126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969" dirty="0">
                <a:latin typeface="Calibri" panose="020F0502020204030204" pitchFamily="34" charset="0"/>
                <a:cs typeface="Calibri" panose="020F0502020204030204" pitchFamily="34" charset="0"/>
              </a:rPr>
              <a:t>出典：福島県放射能測定</a:t>
            </a:r>
            <a:r>
              <a:rPr lang="ja-JP" altLang="en-US" sz="969" dirty="0">
                <a:latin typeface="Calibri" panose="020F0502020204030204" pitchFamily="34" charset="0"/>
                <a:cs typeface="Calibri" panose="020F0502020204030204" pitchFamily="34" charset="0"/>
              </a:rPr>
              <a:t>マップより（国外各都市の値は日本政府観光局の公表値）　</a:t>
            </a:r>
            <a:r>
              <a:rPr kumimoji="1" lang="en-US" altLang="ja-JP" sz="969" dirty="0">
                <a:latin typeface="Calibri" panose="020F0502020204030204" pitchFamily="34" charset="0"/>
                <a:cs typeface="Calibri" panose="020F0502020204030204" pitchFamily="34" charset="0"/>
              </a:rPr>
              <a:t>※</a:t>
            </a:r>
            <a:r>
              <a:rPr kumimoji="1" lang="ja-JP" altLang="en-US" sz="969" dirty="0">
                <a:latin typeface="Calibri" panose="020F0502020204030204" pitchFamily="34" charset="0"/>
                <a:cs typeface="Calibri" panose="020F0502020204030204" pitchFamily="34" charset="0"/>
              </a:rPr>
              <a:t>県内の値は</a:t>
            </a:r>
            <a:r>
              <a:rPr lang="en-US" altLang="ja-JP" sz="969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kumimoji="1" lang="ja-JP" altLang="en-US" sz="969" dirty="0"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en-US" altLang="ja-JP" sz="969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kumimoji="1" lang="ja-JP" altLang="en-US" sz="969" dirty="0"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r>
              <a:rPr kumimoji="1" lang="en-US" altLang="ja-JP" sz="969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kumimoji="1" lang="ja-JP" altLang="en-US" sz="969" dirty="0">
                <a:latin typeface="Calibri" panose="020F0502020204030204" pitchFamily="34" charset="0"/>
                <a:cs typeface="Calibri" panose="020F0502020204030204" pitchFamily="34" charset="0"/>
              </a:rPr>
              <a:t>日現在。</a:t>
            </a:r>
          </a:p>
        </p:txBody>
      </p:sp>
      <p:sp>
        <p:nvSpPr>
          <p:cNvPr id="103" name="テキスト ボックス 102"/>
          <p:cNvSpPr txBox="1"/>
          <p:nvPr/>
        </p:nvSpPr>
        <p:spPr bwMode="gray">
          <a:xfrm>
            <a:off x="7388582" y="4429499"/>
            <a:ext cx="1727620" cy="431659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r>
              <a:rPr lang="en-US" altLang="ja-JP" sz="258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0.11</a:t>
            </a:r>
            <a:r>
              <a:rPr lang="ja-JP" altLang="en-US" sz="258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～</a:t>
            </a:r>
            <a:r>
              <a:rPr lang="en-US" altLang="ja-JP" sz="258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8.72</a:t>
            </a:r>
            <a:endParaRPr kumimoji="1" lang="ja-JP" altLang="en-US" sz="2585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889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" name="テキスト ボックス 111"/>
          <p:cNvSpPr txBox="1"/>
          <p:nvPr/>
        </p:nvSpPr>
        <p:spPr bwMode="gray">
          <a:xfrm>
            <a:off x="6092432" y="3366950"/>
            <a:ext cx="902191" cy="3314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1846" dirty="0">
                <a:ln w="317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Fukushima</a:t>
            </a:r>
          </a:p>
        </p:txBody>
      </p:sp>
      <p:sp>
        <p:nvSpPr>
          <p:cNvPr id="113" name="テキスト ボックス 112"/>
          <p:cNvSpPr txBox="1"/>
          <p:nvPr/>
        </p:nvSpPr>
        <p:spPr bwMode="gray">
          <a:xfrm>
            <a:off x="4572000" y="4696173"/>
            <a:ext cx="902191" cy="3314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1846" dirty="0">
                <a:ln w="317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Aizu-Wakamatsu</a:t>
            </a:r>
          </a:p>
        </p:txBody>
      </p:sp>
      <p:sp>
        <p:nvSpPr>
          <p:cNvPr id="114" name="テキスト ボックス 113"/>
          <p:cNvSpPr txBox="1"/>
          <p:nvPr/>
        </p:nvSpPr>
        <p:spPr bwMode="gray">
          <a:xfrm>
            <a:off x="6451109" y="4921489"/>
            <a:ext cx="902191" cy="3314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1846" dirty="0">
                <a:ln w="317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Koriyama</a:t>
            </a:r>
            <a:endParaRPr kumimoji="1" lang="ja-JP" altLang="en-US" sz="1846" dirty="0">
              <a:ln w="3175">
                <a:solidFill>
                  <a:schemeClr val="tx1"/>
                </a:solidFill>
              </a:ln>
              <a:effectLst>
                <a:glow rad="1270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 bwMode="gray">
          <a:xfrm>
            <a:off x="6444208" y="5473783"/>
            <a:ext cx="902191" cy="3314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1846" dirty="0" err="1">
                <a:ln w="317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Shirakawa</a:t>
            </a:r>
            <a:endParaRPr kumimoji="1" lang="ja-JP" altLang="en-US" sz="1846" dirty="0">
              <a:ln w="3175">
                <a:solidFill>
                  <a:schemeClr val="tx1"/>
                </a:solidFill>
              </a:ln>
              <a:effectLst>
                <a:glow rad="1270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 bwMode="gray">
          <a:xfrm>
            <a:off x="3099078" y="5655358"/>
            <a:ext cx="1523396" cy="394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>
            <a:noAutofit/>
          </a:bodyPr>
          <a:lstStyle/>
          <a:p>
            <a:pPr algn="ctr">
              <a:defRPr/>
            </a:pPr>
            <a:r>
              <a:rPr lang="en-US" altLang="ja-JP" sz="2000" dirty="0">
                <a:ln w="127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2018.11</a:t>
            </a: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2000" dirty="0">
              <a:ln w="127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7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690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Now</a:t>
            </a:r>
            <a:r>
              <a:rPr lang="ja-JP" alt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I am working for Fukushima!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4</a:t>
            </a:fld>
            <a:endParaRPr lang="ja-JP" altLang="en-US" sz="1400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1999FFC-7AE0-47FF-94E5-F4467D01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Evacuation</a:t>
            </a:r>
            <a:endParaRPr lang="en-US" altLang="ja-JP" sz="2400" dirty="0"/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A429805A-1698-4513-884F-491030498BC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3878" y="2362275"/>
            <a:ext cx="3323077" cy="2432492"/>
          </a:xfrm>
          <a:prstGeom prst="rect">
            <a:avLst/>
          </a:prstGeom>
        </p:spPr>
      </p:pic>
      <p:pic>
        <p:nvPicPr>
          <p:cNvPr id="118" name="図 117" descr="避難指示区域(A3スライド用_同系色) r.pptx - PowerPoint">
            <a:extLst>
              <a:ext uri="{FF2B5EF4-FFF2-40B4-BE49-F238E27FC236}">
                <a16:creationId xmlns:a16="http://schemas.microsoft.com/office/drawing/2014/main" id="{34809E17-8776-4FC9-A3E5-55735D659F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0" t="18696" r="13749" b="9165"/>
          <a:stretch/>
        </p:blipFill>
        <p:spPr>
          <a:xfrm>
            <a:off x="6483633" y="2324742"/>
            <a:ext cx="1679747" cy="2657467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E2C1ED52-809C-4595-A24B-CDBAC4F0EF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305" t="14833" b="32834"/>
          <a:stretch/>
        </p:blipFill>
        <p:spPr bwMode="gray">
          <a:xfrm>
            <a:off x="4263036" y="2317514"/>
            <a:ext cx="1588732" cy="2664695"/>
          </a:xfrm>
          <a:prstGeom prst="rect">
            <a:avLst/>
          </a:prstGeom>
        </p:spPr>
      </p:pic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90B4B4A-4039-4122-A04B-984AE72DA7D3}"/>
              </a:ext>
            </a:extLst>
          </p:cNvPr>
          <p:cNvSpPr txBox="1"/>
          <p:nvPr/>
        </p:nvSpPr>
        <p:spPr bwMode="gray">
          <a:xfrm>
            <a:off x="1937928" y="1916832"/>
            <a:ext cx="894979" cy="2556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b="1" u="sng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</a:t>
            </a:r>
            <a:r>
              <a:rPr kumimoji="1" lang="en-US" altLang="ja-JP" b="1" u="sng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vacuees</a:t>
            </a:r>
            <a:endParaRPr kumimoji="1" lang="ja-JP" altLang="en-US" b="1" u="sng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251542A-3D84-4167-8AB0-9A087C2B77C4}"/>
              </a:ext>
            </a:extLst>
          </p:cNvPr>
          <p:cNvSpPr txBox="1"/>
          <p:nvPr/>
        </p:nvSpPr>
        <p:spPr bwMode="gray">
          <a:xfrm>
            <a:off x="309191" y="2367835"/>
            <a:ext cx="476486" cy="175998"/>
          </a:xfrm>
          <a:prstGeom prst="rect">
            <a:avLst/>
          </a:prstGeom>
          <a:noFill/>
        </p:spPr>
        <p:txBody>
          <a:bodyPr wrap="none" lIns="0" tIns="26585" rIns="49846" bIns="0" rtlCol="0" anchor="ctr" anchorCtr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200,000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6EABC122-F480-47C7-BA5A-52BCB9B35A6F}"/>
              </a:ext>
            </a:extLst>
          </p:cNvPr>
          <p:cNvSpPr txBox="1"/>
          <p:nvPr/>
        </p:nvSpPr>
        <p:spPr bwMode="gray">
          <a:xfrm>
            <a:off x="962492" y="4768511"/>
            <a:ext cx="284103" cy="331862"/>
          </a:xfrm>
          <a:prstGeom prst="rect">
            <a:avLst/>
          </a:prstGeom>
          <a:noFill/>
        </p:spPr>
        <p:txBody>
          <a:bodyPr wrap="none" lIns="0" tIns="33231" rIns="0" bIns="0" rtlCol="0" anchor="ctr" anchorCtr="0">
            <a:noAutofit/>
          </a:bodyPr>
          <a:lstStyle/>
          <a:p>
            <a:pPr algn="ctr"/>
            <a:r>
              <a:rPr lang="en-US" altLang="ja-JP" sz="969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May</a:t>
            </a:r>
          </a:p>
          <a:p>
            <a:pPr algn="ctr"/>
            <a:r>
              <a:rPr lang="en-US" altLang="ja-JP" sz="969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2012</a:t>
            </a:r>
            <a:endParaRPr lang="ja-JP" altLang="en-US" sz="969" b="1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B92174A8-2DA3-4ED8-8D31-8346DAAA9DB6}"/>
              </a:ext>
            </a:extLst>
          </p:cNvPr>
          <p:cNvSpPr/>
          <p:nvPr/>
        </p:nvSpPr>
        <p:spPr bwMode="gray">
          <a:xfrm>
            <a:off x="2127461" y="2726707"/>
            <a:ext cx="99692" cy="99692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7925" indent="-87925" defTabSz="844083"/>
            <a:endParaRPr lang="ja-JP" altLang="en-US" sz="1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25948A9B-998D-4411-86AE-C67BDB152FAA}"/>
              </a:ext>
            </a:extLst>
          </p:cNvPr>
          <p:cNvSpPr txBox="1"/>
          <p:nvPr/>
        </p:nvSpPr>
        <p:spPr bwMode="gray">
          <a:xfrm>
            <a:off x="2301920" y="2700250"/>
            <a:ext cx="1744560" cy="1491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Evacuees outside the prefecture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2366E8C6-9B12-421B-988D-BE0CBC6A8B7A}"/>
              </a:ext>
            </a:extLst>
          </p:cNvPr>
          <p:cNvSpPr/>
          <p:nvPr/>
        </p:nvSpPr>
        <p:spPr bwMode="gray">
          <a:xfrm>
            <a:off x="2127461" y="2498017"/>
            <a:ext cx="99692" cy="99692"/>
          </a:xfrm>
          <a:prstGeom prst="rect">
            <a:avLst/>
          </a:prstGeom>
          <a:solidFill>
            <a:srgbClr val="93D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7925" indent="-87925" defTabSz="844083"/>
            <a:endParaRPr lang="ja-JP" altLang="en-US" sz="1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11949B35-750D-470B-BA94-D0C5E7138091}"/>
              </a:ext>
            </a:extLst>
          </p:cNvPr>
          <p:cNvSpPr txBox="1"/>
          <p:nvPr/>
        </p:nvSpPr>
        <p:spPr bwMode="gray">
          <a:xfrm>
            <a:off x="2304823" y="2471559"/>
            <a:ext cx="1660218" cy="1491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Evacuees inside the prefecture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5B782370-E4C7-4BE0-86CF-B116E8973715}"/>
              </a:ext>
            </a:extLst>
          </p:cNvPr>
          <p:cNvSpPr txBox="1"/>
          <p:nvPr/>
        </p:nvSpPr>
        <p:spPr bwMode="gray">
          <a:xfrm>
            <a:off x="309192" y="2942727"/>
            <a:ext cx="476485" cy="175998"/>
          </a:xfrm>
          <a:prstGeom prst="rect">
            <a:avLst/>
          </a:prstGeom>
          <a:noFill/>
        </p:spPr>
        <p:txBody>
          <a:bodyPr wrap="none" lIns="0" tIns="26585" rIns="49846" bIns="0" rtlCol="0" anchor="ctr" anchorCtr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150,000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B75862E2-C8C3-416F-9054-E14684F89112}"/>
              </a:ext>
            </a:extLst>
          </p:cNvPr>
          <p:cNvSpPr txBox="1"/>
          <p:nvPr/>
        </p:nvSpPr>
        <p:spPr bwMode="gray">
          <a:xfrm>
            <a:off x="309193" y="3510515"/>
            <a:ext cx="476486" cy="175998"/>
          </a:xfrm>
          <a:prstGeom prst="rect">
            <a:avLst/>
          </a:prstGeom>
          <a:noFill/>
        </p:spPr>
        <p:txBody>
          <a:bodyPr wrap="none" lIns="0" tIns="26585" rIns="49846" bIns="0" rtlCol="0" anchor="ctr" anchorCtr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100,000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3457E755-753C-4909-B242-EFD464B6D694}"/>
              </a:ext>
            </a:extLst>
          </p:cNvPr>
          <p:cNvSpPr txBox="1"/>
          <p:nvPr/>
        </p:nvSpPr>
        <p:spPr bwMode="gray">
          <a:xfrm>
            <a:off x="392795" y="4081891"/>
            <a:ext cx="409900" cy="175998"/>
          </a:xfrm>
          <a:prstGeom prst="rect">
            <a:avLst/>
          </a:prstGeom>
          <a:noFill/>
        </p:spPr>
        <p:txBody>
          <a:bodyPr wrap="none" lIns="0" tIns="26585" rIns="49846" bIns="0" rtlCol="0" anchor="ctr" anchorCtr="0">
            <a:noAutofit/>
          </a:bodyPr>
          <a:lstStyle/>
          <a:p>
            <a:pPr algn="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50,000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85076FA0-0934-47BB-9390-0711CE679671}"/>
              </a:ext>
            </a:extLst>
          </p:cNvPr>
          <p:cNvSpPr txBox="1"/>
          <p:nvPr/>
        </p:nvSpPr>
        <p:spPr bwMode="gray">
          <a:xfrm>
            <a:off x="681337" y="4653545"/>
            <a:ext cx="121358" cy="175998"/>
          </a:xfrm>
          <a:prstGeom prst="rect">
            <a:avLst/>
          </a:prstGeom>
          <a:noFill/>
        </p:spPr>
        <p:txBody>
          <a:bodyPr wrap="none" lIns="0" tIns="26585" rIns="49846" bIns="0" rtlCol="0" anchor="ctr" anchorCtr="0">
            <a:noAutofit/>
          </a:bodyPr>
          <a:lstStyle/>
          <a:p>
            <a:pPr algn="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0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70E3F0CD-13FE-40FF-BAFF-CB9B68A59A70}"/>
              </a:ext>
            </a:extLst>
          </p:cNvPr>
          <p:cNvSpPr txBox="1"/>
          <p:nvPr/>
        </p:nvSpPr>
        <p:spPr bwMode="gray">
          <a:xfrm>
            <a:off x="1631492" y="4768511"/>
            <a:ext cx="266346" cy="331862"/>
          </a:xfrm>
          <a:prstGeom prst="rect">
            <a:avLst/>
          </a:prstGeom>
          <a:noFill/>
        </p:spPr>
        <p:txBody>
          <a:bodyPr wrap="none" lIns="0" tIns="33231" rIns="0" bIns="0" rtlCol="0" anchor="ctr" anchorCtr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May</a:t>
            </a:r>
          </a:p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2014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A6F47AE8-AEB2-4250-95D7-D65E429245F2}"/>
              </a:ext>
            </a:extLst>
          </p:cNvPr>
          <p:cNvSpPr txBox="1"/>
          <p:nvPr/>
        </p:nvSpPr>
        <p:spPr bwMode="gray">
          <a:xfrm>
            <a:off x="2261714" y="4768511"/>
            <a:ext cx="266346" cy="331862"/>
          </a:xfrm>
          <a:prstGeom prst="rect">
            <a:avLst/>
          </a:prstGeom>
          <a:noFill/>
        </p:spPr>
        <p:txBody>
          <a:bodyPr wrap="none" lIns="0" tIns="33231" rIns="0" bIns="0" rtlCol="0" anchor="ctr" anchorCtr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May</a:t>
            </a:r>
          </a:p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2016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D122BF62-CF60-4C13-B8FD-13329648B4CF}"/>
              </a:ext>
            </a:extLst>
          </p:cNvPr>
          <p:cNvSpPr txBox="1"/>
          <p:nvPr/>
        </p:nvSpPr>
        <p:spPr bwMode="gray">
          <a:xfrm>
            <a:off x="2892412" y="4768511"/>
            <a:ext cx="266346" cy="331862"/>
          </a:xfrm>
          <a:prstGeom prst="rect">
            <a:avLst/>
          </a:prstGeom>
          <a:noFill/>
        </p:spPr>
        <p:txBody>
          <a:bodyPr wrap="none" lIns="0" tIns="33231" rIns="0" bIns="0" rtlCol="0" anchor="ctr" anchorCtr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May</a:t>
            </a:r>
          </a:p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2018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23A03CD2-E442-4E1D-8CB4-313D6019F974}"/>
              </a:ext>
            </a:extLst>
          </p:cNvPr>
          <p:cNvSpPr txBox="1"/>
          <p:nvPr/>
        </p:nvSpPr>
        <p:spPr bwMode="gray">
          <a:xfrm>
            <a:off x="3487714" y="4768511"/>
            <a:ext cx="368444" cy="331862"/>
          </a:xfrm>
          <a:prstGeom prst="rect">
            <a:avLst/>
          </a:prstGeom>
          <a:noFill/>
        </p:spPr>
        <p:txBody>
          <a:bodyPr wrap="none" lIns="0" tIns="33231" rIns="0" bIns="0" rtlCol="0" anchor="ctr" anchorCtr="0">
            <a:noAutofit/>
          </a:bodyPr>
          <a:lstStyle/>
          <a:p>
            <a:pPr algn="ctr"/>
            <a:r>
              <a:rPr lang="en-US" altLang="ja-JP" sz="969" b="1" dirty="0">
                <a:solidFill>
                  <a:srgbClr val="0070C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October</a:t>
            </a:r>
          </a:p>
          <a:p>
            <a:pPr algn="ctr"/>
            <a:r>
              <a:rPr lang="en-US" altLang="ja-JP" sz="969" b="1" dirty="0">
                <a:solidFill>
                  <a:srgbClr val="0070C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2019</a:t>
            </a:r>
            <a:endParaRPr lang="ja-JP" altLang="en-US" sz="969" b="1" dirty="0">
              <a:solidFill>
                <a:srgbClr val="0070C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F8D5A324-ECFA-4EEB-B9C8-C7E941014AF1}"/>
              </a:ext>
            </a:extLst>
          </p:cNvPr>
          <p:cNvSpPr txBox="1"/>
          <p:nvPr/>
        </p:nvSpPr>
        <p:spPr bwMode="gray">
          <a:xfrm>
            <a:off x="876627" y="2677141"/>
            <a:ext cx="460185" cy="182708"/>
          </a:xfrm>
          <a:prstGeom prst="rect">
            <a:avLst/>
          </a:prstGeom>
          <a:noFill/>
        </p:spPr>
        <p:txBody>
          <a:bodyPr wrap="none" lIns="0" tIns="0" rIns="0" bIns="33231" rtlCol="0" anchor="ctr" anchorCtr="0">
            <a:noAutofit/>
          </a:bodyPr>
          <a:lstStyle/>
          <a:p>
            <a:pPr algn="ctr"/>
            <a:r>
              <a:rPr lang="en-US" altLang="ja-JP" sz="969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164,865</a:t>
            </a:r>
            <a:endParaRPr lang="ja-JP" altLang="en-US" sz="969" b="1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DDFC9E7B-589C-4FDC-B5D8-9167FC1F4C4E}"/>
              </a:ext>
            </a:extLst>
          </p:cNvPr>
          <p:cNvSpPr txBox="1"/>
          <p:nvPr/>
        </p:nvSpPr>
        <p:spPr bwMode="gray">
          <a:xfrm>
            <a:off x="1528441" y="3067266"/>
            <a:ext cx="426152" cy="182708"/>
          </a:xfrm>
          <a:prstGeom prst="rect">
            <a:avLst/>
          </a:prstGeom>
          <a:noFill/>
        </p:spPr>
        <p:txBody>
          <a:bodyPr wrap="none" lIns="0" tIns="0" rIns="0" bIns="33231" rtlCol="0" anchor="ctr" anchorCtr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129,154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CD83EB24-8073-4B2F-8032-081160722D18}"/>
              </a:ext>
            </a:extLst>
          </p:cNvPr>
          <p:cNvSpPr txBox="1"/>
          <p:nvPr/>
        </p:nvSpPr>
        <p:spPr bwMode="gray">
          <a:xfrm>
            <a:off x="2199590" y="3488913"/>
            <a:ext cx="359565" cy="182708"/>
          </a:xfrm>
          <a:prstGeom prst="rect">
            <a:avLst/>
          </a:prstGeom>
          <a:noFill/>
        </p:spPr>
        <p:txBody>
          <a:bodyPr wrap="none" lIns="0" tIns="0" rIns="0" bIns="33231" rtlCol="0" anchor="ctr" anchorCtr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92,154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8DABC092-9142-4AE4-9457-90D0A1936971}"/>
              </a:ext>
            </a:extLst>
          </p:cNvPr>
          <p:cNvSpPr txBox="1"/>
          <p:nvPr/>
        </p:nvSpPr>
        <p:spPr bwMode="gray">
          <a:xfrm>
            <a:off x="2842478" y="4048610"/>
            <a:ext cx="359566" cy="182708"/>
          </a:xfrm>
          <a:prstGeom prst="rect">
            <a:avLst/>
          </a:prstGeom>
          <a:noFill/>
        </p:spPr>
        <p:txBody>
          <a:bodyPr wrap="none" lIns="0" tIns="0" rIns="0" bIns="33231" rtlCol="0" anchor="ctr" anchorCtr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42,929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45883ACC-0DCF-4C49-BBD0-47FE5FDA39AB}"/>
              </a:ext>
            </a:extLst>
          </p:cNvPr>
          <p:cNvSpPr txBox="1"/>
          <p:nvPr/>
        </p:nvSpPr>
        <p:spPr bwMode="gray">
          <a:xfrm>
            <a:off x="3464178" y="4050597"/>
            <a:ext cx="389160" cy="182708"/>
          </a:xfrm>
          <a:prstGeom prst="rect">
            <a:avLst/>
          </a:prstGeom>
          <a:noFill/>
        </p:spPr>
        <p:txBody>
          <a:bodyPr wrap="none" lIns="0" tIns="0" rIns="0" bIns="33231" rtlCol="0" anchor="ctr" anchorCtr="0">
            <a:noAutofit/>
          </a:bodyPr>
          <a:lstStyle/>
          <a:p>
            <a:pPr algn="ctr"/>
            <a:r>
              <a:rPr lang="en-US" altLang="ja-JP" sz="969" b="1" dirty="0">
                <a:solidFill>
                  <a:srgbClr val="0070C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42,122</a:t>
            </a:r>
            <a:endParaRPr lang="ja-JP" altLang="en-US" sz="969" b="1" dirty="0">
              <a:solidFill>
                <a:srgbClr val="0070C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33DEB52B-A40B-4EF0-B092-8506B364E3DA}"/>
              </a:ext>
            </a:extLst>
          </p:cNvPr>
          <p:cNvGrpSpPr/>
          <p:nvPr/>
        </p:nvGrpSpPr>
        <p:grpSpPr bwMode="gray">
          <a:xfrm>
            <a:off x="240035" y="2195082"/>
            <a:ext cx="924834" cy="186642"/>
            <a:chOff x="708843" y="2866663"/>
            <a:chExt cx="1001903" cy="202196"/>
          </a:xfrm>
        </p:grpSpPr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FA052A1B-44E5-443E-8AEC-B15F0070D8C1}"/>
                </a:ext>
              </a:extLst>
            </p:cNvPr>
            <p:cNvSpPr txBox="1"/>
            <p:nvPr/>
          </p:nvSpPr>
          <p:spPr bwMode="gray">
            <a:xfrm>
              <a:off x="811434" y="2878195"/>
              <a:ext cx="796717" cy="190664"/>
            </a:xfrm>
            <a:prstGeom prst="rect">
              <a:avLst/>
            </a:prstGeom>
            <a:noFill/>
          </p:spPr>
          <p:txBody>
            <a:bodyPr wrap="none" lIns="0" tIns="26585" rIns="49846" bIns="0" rtlCol="0" anchor="ctr" anchorCtr="0">
              <a:noAutofit/>
            </a:bodyPr>
            <a:lstStyle/>
            <a:p>
              <a:pPr algn="ctr"/>
              <a:r>
                <a:rPr lang="en-US" altLang="ja-JP" sz="969" dirty="0">
                  <a:solidFill>
                    <a:srgbClr val="232323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unit : person</a:t>
              </a:r>
              <a:endParaRPr lang="ja-JP" altLang="en-US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42" name="テキスト ボックス 141">
              <a:extLst>
                <a:ext uri="{FF2B5EF4-FFF2-40B4-BE49-F238E27FC236}">
                  <a16:creationId xmlns:a16="http://schemas.microsoft.com/office/drawing/2014/main" id="{029A1F89-93CD-4CA9-9038-F241C4CD4BFD}"/>
                </a:ext>
              </a:extLst>
            </p:cNvPr>
            <p:cNvSpPr txBox="1"/>
            <p:nvPr/>
          </p:nvSpPr>
          <p:spPr bwMode="gray">
            <a:xfrm>
              <a:off x="708843" y="2866663"/>
              <a:ext cx="1001903" cy="190664"/>
            </a:xfrm>
            <a:prstGeom prst="rect">
              <a:avLst/>
            </a:prstGeom>
            <a:noFill/>
          </p:spPr>
          <p:txBody>
            <a:bodyPr wrap="none" lIns="0" tIns="26585" rIns="49846" bIns="0" rtlCol="0" anchor="ctr" anchorCtr="0">
              <a:noAutofit/>
            </a:bodyPr>
            <a:lstStyle/>
            <a:p>
              <a:pPr algn="ctr"/>
              <a:r>
                <a:rPr lang="en-US" altLang="ja-JP" sz="969" dirty="0">
                  <a:solidFill>
                    <a:srgbClr val="232323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(                       )</a:t>
              </a:r>
              <a:endParaRPr lang="ja-JP" altLang="en-US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834115BF-57C4-4417-AECF-FF8311842A2B}"/>
              </a:ext>
            </a:extLst>
          </p:cNvPr>
          <p:cNvSpPr txBox="1"/>
          <p:nvPr/>
        </p:nvSpPr>
        <p:spPr bwMode="gray">
          <a:xfrm>
            <a:off x="392899" y="5236961"/>
            <a:ext cx="3622154" cy="4474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Edited from “Steps for Revitalization in Fukushima 26</a:t>
            </a:r>
            <a:r>
              <a:rPr lang="en-US" altLang="ja-JP" sz="969" baseline="30000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th</a:t>
            </a:r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edition</a:t>
            </a:r>
            <a:b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&lt;August 5, 2019&gt;” and “Damage Report &lt;October 7, 2019&gt;”. (Fukushima Prefecture) (accessed 2019/10/24)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D0CCBFCD-EBDB-4A95-9658-9A94F9EBE068}"/>
              </a:ext>
            </a:extLst>
          </p:cNvPr>
          <p:cNvSpPr txBox="1"/>
          <p:nvPr/>
        </p:nvSpPr>
        <p:spPr bwMode="gray">
          <a:xfrm>
            <a:off x="4200561" y="5546886"/>
            <a:ext cx="4633842" cy="2983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Edited from “Steps for Revitalization in Fukushima 26</a:t>
            </a:r>
            <a:r>
              <a:rPr lang="en-US" altLang="ja-JP" sz="969" baseline="30000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th</a:t>
            </a:r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edition &lt;August 5, 2019&gt;”. (Fukushima Prefecture) and “Evacuation Areas”. (Ministry of Economy, Trade and Industry of Japan) (accessed 2019/10/24)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CE171954-4B8E-4021-9BE9-0D662509E497}"/>
              </a:ext>
            </a:extLst>
          </p:cNvPr>
          <p:cNvSpPr txBox="1"/>
          <p:nvPr/>
        </p:nvSpPr>
        <p:spPr bwMode="gray">
          <a:xfrm>
            <a:off x="4838355" y="1916832"/>
            <a:ext cx="2931690" cy="2556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b="1" u="sng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Evacuation-Designated zones</a:t>
            </a:r>
            <a:endParaRPr kumimoji="1" lang="ja-JP" altLang="en-US" b="1" u="sng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46" name="二等辺三角形 145">
            <a:extLst>
              <a:ext uri="{FF2B5EF4-FFF2-40B4-BE49-F238E27FC236}">
                <a16:creationId xmlns:a16="http://schemas.microsoft.com/office/drawing/2014/main" id="{B5CE26CF-291C-4E97-B4CF-E9C1BAB2F818}"/>
              </a:ext>
            </a:extLst>
          </p:cNvPr>
          <p:cNvSpPr>
            <a:spLocks noChangeAspect="1"/>
          </p:cNvSpPr>
          <p:nvPr/>
        </p:nvSpPr>
        <p:spPr bwMode="gray">
          <a:xfrm rot="5400000">
            <a:off x="6184186" y="3451795"/>
            <a:ext cx="267990" cy="166154"/>
          </a:xfrm>
          <a:prstGeom prst="triangl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7925" indent="-87925" defTabSz="844083"/>
            <a:endParaRPr lang="ja-JP" altLang="en-US" sz="1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B97E62D5-7ECC-4F6D-8210-51BC7023CE3D}"/>
              </a:ext>
            </a:extLst>
          </p:cNvPr>
          <p:cNvSpPr/>
          <p:nvPr/>
        </p:nvSpPr>
        <p:spPr bwMode="gray">
          <a:xfrm>
            <a:off x="6474628" y="2319616"/>
            <a:ext cx="1917415" cy="266469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7925" indent="-87925" defTabSz="844083"/>
            <a:endParaRPr lang="ja-JP" altLang="en-US" sz="1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4A48FBCC-9566-49ED-9331-3D9D56516267}"/>
              </a:ext>
            </a:extLst>
          </p:cNvPr>
          <p:cNvSpPr/>
          <p:nvPr/>
        </p:nvSpPr>
        <p:spPr bwMode="gray">
          <a:xfrm>
            <a:off x="4263034" y="2319616"/>
            <a:ext cx="1889693" cy="26646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7925" indent="-87925" defTabSz="844083"/>
            <a:endParaRPr lang="ja-JP" altLang="en-US" sz="1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03AA318F-5520-4D14-9E49-DBCA895E88A4}"/>
              </a:ext>
            </a:extLst>
          </p:cNvPr>
          <p:cNvSpPr/>
          <p:nvPr/>
        </p:nvSpPr>
        <p:spPr bwMode="gray">
          <a:xfrm>
            <a:off x="4460576" y="5088812"/>
            <a:ext cx="166154" cy="132923"/>
          </a:xfrm>
          <a:prstGeom prst="rect">
            <a:avLst/>
          </a:prstGeom>
          <a:solidFill>
            <a:srgbClr val="3399FF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7925" indent="-87925" defTabSz="844083"/>
            <a:endParaRPr lang="ja-JP" altLang="en-US" sz="1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F293B4E0-9397-47A3-A58A-4A993C392915}"/>
              </a:ext>
            </a:extLst>
          </p:cNvPr>
          <p:cNvSpPr txBox="1"/>
          <p:nvPr/>
        </p:nvSpPr>
        <p:spPr bwMode="gray">
          <a:xfrm>
            <a:off x="4709893" y="5079939"/>
            <a:ext cx="1302132" cy="1491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Difficult-to-Return zone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418E8E2A-38E4-4FA9-883C-0E6745560462}"/>
              </a:ext>
            </a:extLst>
          </p:cNvPr>
          <p:cNvSpPr/>
          <p:nvPr/>
        </p:nvSpPr>
        <p:spPr bwMode="gray">
          <a:xfrm>
            <a:off x="6721828" y="5088812"/>
            <a:ext cx="166154" cy="132923"/>
          </a:xfrm>
          <a:prstGeom prst="rect">
            <a:avLst/>
          </a:prstGeom>
          <a:solidFill>
            <a:srgbClr val="93DBFF"/>
          </a:solidFill>
          <a:ln w="9525" cap="flat" cmpd="sng" algn="ctr">
            <a:solidFill>
              <a:srgbClr val="93DB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7925" indent="-87925" defTabSz="844083"/>
            <a:endParaRPr lang="ja-JP" altLang="en-US" sz="1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2DA3E9F-F27F-4BCF-83F2-F66241119638}"/>
              </a:ext>
            </a:extLst>
          </p:cNvPr>
          <p:cNvSpPr txBox="1"/>
          <p:nvPr/>
        </p:nvSpPr>
        <p:spPr bwMode="gray">
          <a:xfrm>
            <a:off x="6975030" y="5085801"/>
            <a:ext cx="1398312" cy="1491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Restricted residence zone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A0A58E89-1030-486D-8242-5950053089F1}"/>
              </a:ext>
            </a:extLst>
          </p:cNvPr>
          <p:cNvSpPr/>
          <p:nvPr/>
        </p:nvSpPr>
        <p:spPr bwMode="gray">
          <a:xfrm>
            <a:off x="4460576" y="5299538"/>
            <a:ext cx="166154" cy="132923"/>
          </a:xfrm>
          <a:prstGeom prst="rect">
            <a:avLst/>
          </a:prstGeom>
          <a:pattFill prst="ltDnDiag">
            <a:fgClr>
              <a:srgbClr val="3399FF"/>
            </a:fgClr>
            <a:bgClr>
              <a:schemeClr val="bg1"/>
            </a:bgClr>
          </a:patt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7925" indent="-87925" defTabSz="844083"/>
            <a:endParaRPr lang="ja-JP" altLang="en-US" sz="1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ED2E2C04-4A76-4C75-8BAB-5B8DB8015F2D}"/>
              </a:ext>
            </a:extLst>
          </p:cNvPr>
          <p:cNvSpPr txBox="1"/>
          <p:nvPr/>
        </p:nvSpPr>
        <p:spPr bwMode="gray">
          <a:xfrm>
            <a:off x="4709894" y="5296969"/>
            <a:ext cx="2579109" cy="1491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Evacuation order cancellation preparation zone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CF0DD9A4-700E-4C6D-B845-366245285207}"/>
              </a:ext>
            </a:extLst>
          </p:cNvPr>
          <p:cNvSpPr txBox="1"/>
          <p:nvPr/>
        </p:nvSpPr>
        <p:spPr bwMode="gray">
          <a:xfrm>
            <a:off x="5157093" y="2375520"/>
            <a:ext cx="951013" cy="216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66462" tIns="33231" rIns="66462" bIns="33231" rtlCol="0">
            <a:noAutofit/>
          </a:bodyPr>
          <a:lstStyle/>
          <a:p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August 8, 2013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895D0087-64DC-45D2-B183-A23FB9576503}"/>
              </a:ext>
            </a:extLst>
          </p:cNvPr>
          <p:cNvSpPr txBox="1"/>
          <p:nvPr/>
        </p:nvSpPr>
        <p:spPr bwMode="gray">
          <a:xfrm>
            <a:off x="7476976" y="2375520"/>
            <a:ext cx="847385" cy="216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66462" tIns="33231" rIns="66462" bIns="33231" rtlCol="0">
            <a:noAutofit/>
          </a:bodyPr>
          <a:lstStyle/>
          <a:p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April 10, 2019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ED06A3AC-9F57-426A-8F22-8A68DFA04C0F}"/>
              </a:ext>
            </a:extLst>
          </p:cNvPr>
          <p:cNvSpPr txBox="1"/>
          <p:nvPr/>
        </p:nvSpPr>
        <p:spPr bwMode="gray">
          <a:xfrm>
            <a:off x="5791994" y="4454625"/>
            <a:ext cx="332932" cy="26847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20km</a:t>
            </a:r>
          </a:p>
          <a:p>
            <a:pPr algn="ctr">
              <a:lnSpc>
                <a:spcPct val="90000"/>
              </a:lnSpc>
            </a:pPr>
            <a:r>
              <a:rPr lang="en-US" altLang="ja-JP" sz="969" dirty="0">
                <a:solidFill>
                  <a:srgbClr val="232323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radius</a:t>
            </a:r>
            <a:endParaRPr lang="ja-JP" altLang="en-US" sz="969" dirty="0">
              <a:solidFill>
                <a:srgbClr val="232323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6C4AEE6E-3335-4254-98B1-8FAA01ED288D}"/>
              </a:ext>
            </a:extLst>
          </p:cNvPr>
          <p:cNvCxnSpPr>
            <a:cxnSpLocks/>
          </p:cNvCxnSpPr>
          <p:nvPr/>
        </p:nvCxnSpPr>
        <p:spPr bwMode="gray">
          <a:xfrm>
            <a:off x="5746283" y="4724463"/>
            <a:ext cx="378642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2114B04B-F7B9-4BB4-94D6-3E82530E4650}"/>
              </a:ext>
            </a:extLst>
          </p:cNvPr>
          <p:cNvSpPr txBox="1"/>
          <p:nvPr/>
        </p:nvSpPr>
        <p:spPr bwMode="gray">
          <a:xfrm>
            <a:off x="5078386" y="2583814"/>
            <a:ext cx="1084812" cy="2879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ja-JP" sz="1846" dirty="0">
                <a:solidFill>
                  <a:schemeClr val="accent6">
                    <a:lumMod val="75000"/>
                  </a:schemeClr>
                </a:solidFill>
              </a:rPr>
              <a:t>8.3% area</a:t>
            </a:r>
            <a:endParaRPr lang="ja-JP" altLang="en-US" sz="1846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730C874F-06B3-48A9-B03D-F3E9F3DDD377}"/>
              </a:ext>
            </a:extLst>
          </p:cNvPr>
          <p:cNvGrpSpPr/>
          <p:nvPr/>
        </p:nvGrpSpPr>
        <p:grpSpPr>
          <a:xfrm>
            <a:off x="5822458" y="3811139"/>
            <a:ext cx="289590" cy="220525"/>
            <a:chOff x="4687519" y="4389315"/>
            <a:chExt cx="313722" cy="238902"/>
          </a:xfrm>
        </p:grpSpPr>
        <p:sp>
          <p:nvSpPr>
            <p:cNvPr id="161" name="テキスト ボックス 160">
              <a:extLst>
                <a:ext uri="{FF2B5EF4-FFF2-40B4-BE49-F238E27FC236}">
                  <a16:creationId xmlns:a16="http://schemas.microsoft.com/office/drawing/2014/main" id="{DC1BDC81-3F82-46B8-8E25-102CAC8F53CC}"/>
                </a:ext>
              </a:extLst>
            </p:cNvPr>
            <p:cNvSpPr txBox="1"/>
            <p:nvPr/>
          </p:nvSpPr>
          <p:spPr bwMode="gray">
            <a:xfrm>
              <a:off x="4687519" y="4389315"/>
              <a:ext cx="313722" cy="2389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6462" tIns="33231" rIns="66462" bIns="33231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1108" b="1" dirty="0">
                  <a:ln w="38100">
                    <a:solidFill>
                      <a:schemeClr val="bg1"/>
                    </a:solidFill>
                  </a:ln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Fukushima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108" b="1" dirty="0">
                  <a:ln w="38100">
                    <a:solidFill>
                      <a:schemeClr val="bg1"/>
                    </a:solidFill>
                  </a:ln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Daiichi NPS</a:t>
              </a:r>
            </a:p>
          </p:txBody>
        </p:sp>
        <p:sp>
          <p:nvSpPr>
            <p:cNvPr id="162" name="テキスト ボックス 161">
              <a:extLst>
                <a:ext uri="{FF2B5EF4-FFF2-40B4-BE49-F238E27FC236}">
                  <a16:creationId xmlns:a16="http://schemas.microsoft.com/office/drawing/2014/main" id="{0D52653C-3C2F-43C2-A611-27C75401E742}"/>
                </a:ext>
              </a:extLst>
            </p:cNvPr>
            <p:cNvSpPr txBox="1"/>
            <p:nvPr/>
          </p:nvSpPr>
          <p:spPr bwMode="gray">
            <a:xfrm>
              <a:off x="4687519" y="4389315"/>
              <a:ext cx="313722" cy="2389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6462" tIns="33231" rIns="66462" bIns="33231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1108" b="1" dirty="0">
                  <a:solidFill>
                    <a:srgbClr val="C00000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Fukushima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108" b="1" dirty="0">
                  <a:solidFill>
                    <a:srgbClr val="C00000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Daiichi NPS</a:t>
              </a:r>
            </a:p>
          </p:txBody>
        </p:sp>
      </p:grp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26583622-4EC3-436C-8958-A6B7831EAAF1}"/>
              </a:ext>
            </a:extLst>
          </p:cNvPr>
          <p:cNvGrpSpPr/>
          <p:nvPr/>
        </p:nvGrpSpPr>
        <p:grpSpPr>
          <a:xfrm>
            <a:off x="8037944" y="3806009"/>
            <a:ext cx="289590" cy="220525"/>
            <a:chOff x="4687519" y="4389315"/>
            <a:chExt cx="313722" cy="238902"/>
          </a:xfrm>
        </p:grpSpPr>
        <p:sp>
          <p:nvSpPr>
            <p:cNvPr id="164" name="テキスト ボックス 163">
              <a:extLst>
                <a:ext uri="{FF2B5EF4-FFF2-40B4-BE49-F238E27FC236}">
                  <a16:creationId xmlns:a16="http://schemas.microsoft.com/office/drawing/2014/main" id="{1B9FAF26-3099-4851-B460-65A391873840}"/>
                </a:ext>
              </a:extLst>
            </p:cNvPr>
            <p:cNvSpPr txBox="1"/>
            <p:nvPr/>
          </p:nvSpPr>
          <p:spPr bwMode="gray">
            <a:xfrm>
              <a:off x="4687519" y="4389315"/>
              <a:ext cx="313722" cy="2389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6462" tIns="33231" rIns="66462" bIns="33231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1108" b="1" dirty="0">
                  <a:ln w="57150">
                    <a:solidFill>
                      <a:schemeClr val="bg1"/>
                    </a:solidFill>
                  </a:ln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Fukushima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108" b="1" dirty="0">
                  <a:ln w="57150">
                    <a:solidFill>
                      <a:schemeClr val="bg1"/>
                    </a:solidFill>
                  </a:ln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Daiichi NPS</a:t>
              </a:r>
            </a:p>
          </p:txBody>
        </p:sp>
        <p:sp>
          <p:nvSpPr>
            <p:cNvPr id="165" name="テキスト ボックス 164">
              <a:extLst>
                <a:ext uri="{FF2B5EF4-FFF2-40B4-BE49-F238E27FC236}">
                  <a16:creationId xmlns:a16="http://schemas.microsoft.com/office/drawing/2014/main" id="{F7532068-DCE2-4F93-8748-9DFCF10F944E}"/>
                </a:ext>
              </a:extLst>
            </p:cNvPr>
            <p:cNvSpPr txBox="1"/>
            <p:nvPr/>
          </p:nvSpPr>
          <p:spPr bwMode="gray">
            <a:xfrm>
              <a:off x="4687519" y="4389315"/>
              <a:ext cx="313722" cy="2389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6462" tIns="33231" rIns="66462" bIns="33231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1108" b="1" dirty="0">
                  <a:solidFill>
                    <a:srgbClr val="C00000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Fukushima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108" b="1" dirty="0">
                  <a:solidFill>
                    <a:srgbClr val="C00000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Daiichi NPS</a:t>
              </a:r>
            </a:p>
          </p:txBody>
        </p:sp>
      </p:grp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D4349FBD-8951-4F46-A5D4-3C11B1F0A519}"/>
              </a:ext>
            </a:extLst>
          </p:cNvPr>
          <p:cNvSpPr txBox="1"/>
          <p:nvPr/>
        </p:nvSpPr>
        <p:spPr bwMode="gray">
          <a:xfrm>
            <a:off x="7296762" y="2586889"/>
            <a:ext cx="1145781" cy="3168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ja-JP" sz="1846" dirty="0">
                <a:solidFill>
                  <a:schemeClr val="accent6">
                    <a:lumMod val="75000"/>
                  </a:schemeClr>
                </a:solidFill>
              </a:rPr>
              <a:t>2.5% area</a:t>
            </a:r>
            <a:endParaRPr lang="ja-JP" altLang="en-US" sz="1846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3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Now</a:t>
            </a:r>
            <a:r>
              <a:rPr lang="ja-JP" alt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I am working for Fukushima!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5</a:t>
            </a:fld>
            <a:endParaRPr lang="ja-JP" altLang="en-US" sz="1400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1999FFC-7AE0-47FF-94E5-F4467D01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Major Milestones and Current Situation of Unit 1</a:t>
            </a:r>
            <a:endParaRPr lang="en-US" altLang="ja-JP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0367571-5AF9-4AC8-A38F-2BF446817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363"/>
            <a:ext cx="9144000" cy="396759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E1A75CF-287E-4F8D-B6F8-9ED02FAA9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17" y="1196752"/>
            <a:ext cx="4323079" cy="448882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53BA786-B00B-408A-A2A5-CC508A215E32}"/>
              </a:ext>
            </a:extLst>
          </p:cNvPr>
          <p:cNvSpPr/>
          <p:nvPr/>
        </p:nvSpPr>
        <p:spPr>
          <a:xfrm>
            <a:off x="3563888" y="5930116"/>
            <a:ext cx="557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http://www.tepco.co.jp/decommission/progress/retrieval/</a:t>
            </a:r>
            <a:endParaRPr lang="en-US" altLang="ja-JP" sz="1400" dirty="0"/>
          </a:p>
          <a:p>
            <a:r>
              <a:rPr lang="en-US" altLang="ja-JP" sz="1400" dirty="0"/>
              <a:t>http://www.tepco.co.jp/decommission/progress/removal/index-j.html</a:t>
            </a:r>
            <a:endParaRPr lang="ja-JP" altLang="en-US" sz="1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F27708C-F8CB-4448-AB5E-3644DD472089}"/>
              </a:ext>
            </a:extLst>
          </p:cNvPr>
          <p:cNvSpPr/>
          <p:nvPr/>
        </p:nvSpPr>
        <p:spPr>
          <a:xfrm>
            <a:off x="7740352" y="1628800"/>
            <a:ext cx="115212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/>
              <a:t>Primary </a:t>
            </a:r>
          </a:p>
          <a:p>
            <a:pPr algn="ctr"/>
            <a:r>
              <a:rPr lang="en-US" altLang="ja-JP" sz="1000" dirty="0"/>
              <a:t>Containment </a:t>
            </a:r>
          </a:p>
          <a:p>
            <a:pPr algn="ctr"/>
            <a:r>
              <a:rPr lang="en-US" altLang="ja-JP" sz="1000" dirty="0"/>
              <a:t>Vessel</a:t>
            </a:r>
            <a:endParaRPr lang="ja-JP" altLang="en-US" sz="10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10B26A7-7E07-49CB-8473-28EC86093B86}"/>
              </a:ext>
            </a:extLst>
          </p:cNvPr>
          <p:cNvSpPr/>
          <p:nvPr/>
        </p:nvSpPr>
        <p:spPr>
          <a:xfrm>
            <a:off x="7740352" y="2324256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/>
              <a:t>Pressure </a:t>
            </a:r>
          </a:p>
          <a:p>
            <a:pPr algn="ctr"/>
            <a:r>
              <a:rPr lang="en-US" altLang="ja-JP" sz="1000" dirty="0"/>
              <a:t>Vessel</a:t>
            </a:r>
            <a:endParaRPr lang="ja-JP" altLang="en-US" sz="10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DF53D09-41F9-41D8-B662-D6B882DBDC9E}"/>
              </a:ext>
            </a:extLst>
          </p:cNvPr>
          <p:cNvSpPr/>
          <p:nvPr/>
        </p:nvSpPr>
        <p:spPr>
          <a:xfrm>
            <a:off x="7956376" y="3038763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/>
              <a:t>Debris</a:t>
            </a:r>
            <a:endParaRPr lang="ja-JP" altLang="en-US" sz="10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C58EDCC-2D89-4D89-9789-B895DEA3A68E}"/>
              </a:ext>
            </a:extLst>
          </p:cNvPr>
          <p:cNvSpPr/>
          <p:nvPr/>
        </p:nvSpPr>
        <p:spPr>
          <a:xfrm>
            <a:off x="8036768" y="3828442"/>
            <a:ext cx="85571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/>
              <a:t>Pedestal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867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Now</a:t>
            </a:r>
            <a:r>
              <a:rPr lang="ja-JP" alt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I am working for Fukushima!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11113" y="6599863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6</a:t>
            </a:fld>
            <a:endParaRPr lang="ja-JP" altLang="en-US" sz="1400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1999FFC-7AE0-47FF-94E5-F4467D01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Major Milestones and Current Situation of Unit 2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416152-6ABB-465E-AA06-45CFFDDF7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062"/>
            <a:ext cx="9144000" cy="39675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2943E94-1B08-485B-967B-7DD086E03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5" y="1196752"/>
            <a:ext cx="4316722" cy="448221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0E15ED0-9601-47D3-A0AE-3B6A4AD9EBB6}"/>
              </a:ext>
            </a:extLst>
          </p:cNvPr>
          <p:cNvSpPr/>
          <p:nvPr/>
        </p:nvSpPr>
        <p:spPr>
          <a:xfrm>
            <a:off x="3563888" y="5930116"/>
            <a:ext cx="557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http://www.tepco.co.jp/decommission/progress/retrieval/</a:t>
            </a:r>
            <a:endParaRPr lang="en-US" altLang="ja-JP" sz="1400" dirty="0"/>
          </a:p>
          <a:p>
            <a:r>
              <a:rPr lang="en-US" altLang="ja-JP" sz="1400" dirty="0"/>
              <a:t>http://www.tepco.co.jp/decommission/progress/removal/index-j.html</a:t>
            </a:r>
            <a:endParaRPr lang="ja-JP" altLang="en-US" sz="14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7FCC62E-B525-41B4-B407-BD84038B6DA4}"/>
              </a:ext>
            </a:extLst>
          </p:cNvPr>
          <p:cNvSpPr/>
          <p:nvPr/>
        </p:nvSpPr>
        <p:spPr>
          <a:xfrm>
            <a:off x="7668344" y="1628800"/>
            <a:ext cx="115212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/>
              <a:t>Primary </a:t>
            </a:r>
          </a:p>
          <a:p>
            <a:pPr algn="ctr"/>
            <a:r>
              <a:rPr lang="en-US" altLang="ja-JP" sz="1000" dirty="0"/>
              <a:t>Containment </a:t>
            </a:r>
          </a:p>
          <a:p>
            <a:pPr algn="ctr"/>
            <a:r>
              <a:rPr lang="en-US" altLang="ja-JP" sz="1000" dirty="0"/>
              <a:t>Vessel</a:t>
            </a:r>
            <a:endParaRPr lang="ja-JP" altLang="en-US" sz="10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0BBC2AC-4569-4A06-96F8-2764AA0BC2F9}"/>
              </a:ext>
            </a:extLst>
          </p:cNvPr>
          <p:cNvSpPr/>
          <p:nvPr/>
        </p:nvSpPr>
        <p:spPr>
          <a:xfrm>
            <a:off x="7668344" y="2324256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/>
              <a:t>Pressure </a:t>
            </a:r>
          </a:p>
          <a:p>
            <a:pPr algn="ctr"/>
            <a:r>
              <a:rPr lang="en-US" altLang="ja-JP" sz="1000" dirty="0"/>
              <a:t>Vessel</a:t>
            </a:r>
            <a:endParaRPr lang="ja-JP" altLang="en-US" sz="10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EFC3C91-DC11-4728-A932-EC7F65591B92}"/>
              </a:ext>
            </a:extLst>
          </p:cNvPr>
          <p:cNvSpPr/>
          <p:nvPr/>
        </p:nvSpPr>
        <p:spPr>
          <a:xfrm>
            <a:off x="7956376" y="3038763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/>
              <a:t>Debris</a:t>
            </a:r>
            <a:endParaRPr lang="ja-JP" altLang="en-US" sz="10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B47DF0C-72DA-4E23-BC82-ADD8643B302D}"/>
              </a:ext>
            </a:extLst>
          </p:cNvPr>
          <p:cNvSpPr/>
          <p:nvPr/>
        </p:nvSpPr>
        <p:spPr>
          <a:xfrm>
            <a:off x="8036768" y="3828442"/>
            <a:ext cx="783704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/>
              <a:t>Pedestal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1915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Now</a:t>
            </a:r>
            <a:r>
              <a:rPr lang="ja-JP" alt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I am working for Fukushima!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7</a:t>
            </a:fld>
            <a:endParaRPr lang="ja-JP" altLang="en-US" sz="1400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1999FFC-7AE0-47FF-94E5-F4467D01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Major Milestones and Current Situation of Unit 3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C91EFB1-2666-4098-A201-4C35C3092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" y="1555861"/>
            <a:ext cx="8934450" cy="387667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0682B48-55FD-402E-8465-2CB59B305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29" y="1196752"/>
            <a:ext cx="4425235" cy="4594893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649FB61-D701-4AF7-B4A2-7E0A2B58E73A}"/>
              </a:ext>
            </a:extLst>
          </p:cNvPr>
          <p:cNvSpPr/>
          <p:nvPr/>
        </p:nvSpPr>
        <p:spPr>
          <a:xfrm>
            <a:off x="3563888" y="5930116"/>
            <a:ext cx="557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http://www.tepco.co.jp/decommission/progress/retrieval/</a:t>
            </a:r>
            <a:endParaRPr lang="en-US" altLang="ja-JP" sz="1400" dirty="0"/>
          </a:p>
          <a:p>
            <a:r>
              <a:rPr lang="en-US" altLang="ja-JP" sz="1400" dirty="0"/>
              <a:t>http://www.tepco.co.jp/decommission/progress/removal/index-j.html</a:t>
            </a:r>
            <a:endParaRPr lang="ja-JP" altLang="en-US" sz="1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96148B7-1003-434D-A88C-405A134B19BB}"/>
              </a:ext>
            </a:extLst>
          </p:cNvPr>
          <p:cNvSpPr/>
          <p:nvPr/>
        </p:nvSpPr>
        <p:spPr>
          <a:xfrm>
            <a:off x="7740352" y="1628800"/>
            <a:ext cx="115212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/>
              <a:t>Primary </a:t>
            </a:r>
          </a:p>
          <a:p>
            <a:pPr algn="ctr"/>
            <a:r>
              <a:rPr lang="en-US" altLang="ja-JP" sz="1000" dirty="0"/>
              <a:t>Containment </a:t>
            </a:r>
          </a:p>
          <a:p>
            <a:pPr algn="ctr"/>
            <a:r>
              <a:rPr lang="en-US" altLang="ja-JP" sz="1000" dirty="0"/>
              <a:t>Vessel</a:t>
            </a:r>
            <a:endParaRPr lang="ja-JP" altLang="en-US" sz="10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DC28C86-9F0A-48DA-9E40-030A088073C8}"/>
              </a:ext>
            </a:extLst>
          </p:cNvPr>
          <p:cNvSpPr/>
          <p:nvPr/>
        </p:nvSpPr>
        <p:spPr>
          <a:xfrm>
            <a:off x="7740352" y="2361964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/>
              <a:t>Pressure </a:t>
            </a:r>
          </a:p>
          <a:p>
            <a:pPr algn="ctr"/>
            <a:r>
              <a:rPr lang="en-US" altLang="ja-JP" sz="1000" dirty="0"/>
              <a:t>Vessel</a:t>
            </a:r>
            <a:endParaRPr lang="ja-JP" altLang="en-US" sz="10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B81B782-EF17-4C5B-AE0A-875DD67D2355}"/>
              </a:ext>
            </a:extLst>
          </p:cNvPr>
          <p:cNvSpPr/>
          <p:nvPr/>
        </p:nvSpPr>
        <p:spPr>
          <a:xfrm>
            <a:off x="7956376" y="3038763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/>
              <a:t>Debris</a:t>
            </a:r>
            <a:endParaRPr lang="ja-JP" altLang="en-US" sz="10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E607F36-CAA7-4C86-AD23-C4E54FF4DE49}"/>
              </a:ext>
            </a:extLst>
          </p:cNvPr>
          <p:cNvSpPr/>
          <p:nvPr/>
        </p:nvSpPr>
        <p:spPr>
          <a:xfrm>
            <a:off x="8036768" y="3851989"/>
            <a:ext cx="85571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/>
              <a:t>Pedestal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7985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10"/>
          <p:cNvSpPr txBox="1">
            <a:spLocks noChangeArrowheads="1"/>
          </p:cNvSpPr>
          <p:nvPr/>
        </p:nvSpPr>
        <p:spPr bwMode="auto">
          <a:xfrm>
            <a:off x="11113" y="-11113"/>
            <a:ext cx="824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Now</a:t>
            </a:r>
            <a:r>
              <a:rPr lang="ja-JP" alt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ja-JP" sz="2800" b="1" dirty="0">
                <a:solidFill>
                  <a:schemeClr val="tx2"/>
                </a:solidFill>
                <a:latin typeface="Arial" charset="0"/>
              </a:rPr>
              <a:t>I am working for Fukushima!</a:t>
            </a:r>
            <a:endParaRPr lang="ja-JP" alt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101" name="グループ化 13"/>
          <p:cNvGrpSpPr>
            <a:grpSpLocks/>
          </p:cNvGrpSpPr>
          <p:nvPr/>
        </p:nvGrpSpPr>
        <p:grpSpPr bwMode="auto">
          <a:xfrm>
            <a:off x="0" y="115888"/>
            <a:ext cx="9144000" cy="628650"/>
            <a:chOff x="0" y="260350"/>
            <a:chExt cx="9144000" cy="628650"/>
          </a:xfrm>
        </p:grpSpPr>
        <p:pic>
          <p:nvPicPr>
            <p:cNvPr id="4108" name="Picture 9" descr="logo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260350"/>
              <a:ext cx="8953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0" y="692150"/>
              <a:ext cx="83883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 bwMode="auto">
            <a:xfrm>
              <a:off x="6462713" y="508000"/>
              <a:ext cx="1781175" cy="1841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</a:rPr>
                <a:t>Japan Atomic Energy Agency</a:t>
              </a:r>
              <a:endParaRPr lang="ja-JP" alt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620712"/>
              <a:ext cx="6372225" cy="7143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1616075" y="6497065"/>
            <a:ext cx="59118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Symposium on Nuclear Data, Nov. 28-29, 2019, Kyushu Univ.,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Kasuga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Japan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0" y="656015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39512" y="6520236"/>
            <a:ext cx="298450" cy="365125"/>
          </a:xfrm>
        </p:spPr>
        <p:txBody>
          <a:bodyPr/>
          <a:lstStyle/>
          <a:p>
            <a:pPr>
              <a:defRPr/>
            </a:pPr>
            <a:fld id="{724299EA-FAC3-44DF-9054-35DF0C2611EE}" type="slidenum">
              <a:rPr lang="ja-JP" altLang="en-US" sz="1400" smtClean="0"/>
              <a:pPr>
                <a:defRPr/>
              </a:pPr>
              <a:t>8</a:t>
            </a:fld>
            <a:endParaRPr lang="ja-JP" altLang="en-US" sz="1400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1999FFC-7AE0-47FF-94E5-F4467D01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055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chemeClr val="accent3">
                    <a:lumMod val="75000"/>
                  </a:schemeClr>
                </a:solidFill>
              </a:rPr>
              <a:t>Major Milestones and Current Situation of Unit 1-4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3EECFA-36A9-437E-86FF-A2BF58307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707"/>
            <a:ext cx="9144000" cy="52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8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7339</TotalTime>
  <Words>1419</Words>
  <Application>Microsoft Office PowerPoint</Application>
  <PresentationFormat>画面に合わせる (4:3)</PresentationFormat>
  <Paragraphs>347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HG明朝E</vt:lpstr>
      <vt:lpstr>Meiryo UI</vt:lpstr>
      <vt:lpstr>MS UI Gothic</vt:lpstr>
      <vt:lpstr>メイリオ</vt:lpstr>
      <vt:lpstr>Arial</vt:lpstr>
      <vt:lpstr>Calibri</vt:lpstr>
      <vt:lpstr>Segoe UI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Tokio FUKAHORI</dc:creator>
  <cp:lastModifiedBy>深堀 智生</cp:lastModifiedBy>
  <cp:revision>566</cp:revision>
  <dcterms:created xsi:type="dcterms:W3CDTF">2010-07-07T06:43:17Z</dcterms:created>
  <dcterms:modified xsi:type="dcterms:W3CDTF">2019-11-29T00:37:26Z</dcterms:modified>
</cp:coreProperties>
</file>